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7" r:id="rId3"/>
    <p:sldId id="257" r:id="rId4"/>
    <p:sldId id="269" r:id="rId5"/>
    <p:sldId id="273" r:id="rId6"/>
    <p:sldId id="272" r:id="rId7"/>
    <p:sldId id="281" r:id="rId8"/>
    <p:sldId id="280" r:id="rId9"/>
    <p:sldId id="268" r:id="rId10"/>
    <p:sldId id="271" r:id="rId11"/>
    <p:sldId id="274" r:id="rId12"/>
    <p:sldId id="275" r:id="rId13"/>
    <p:sldId id="276" r:id="rId14"/>
    <p:sldId id="277" r:id="rId15"/>
    <p:sldId id="278" r:id="rId16"/>
    <p:sldId id="279" r:id="rId17"/>
    <p:sldId id="282" r:id="rId18"/>
    <p:sldId id="283" r:id="rId19"/>
    <p:sldId id="270" r:id="rId20"/>
    <p:sldId id="259" r:id="rId21"/>
    <p:sldId id="266" r:id="rId22"/>
  </p:sldIdLst>
  <p:sldSz cx="14630400" cy="8229600"/>
  <p:notesSz cx="8229600" cy="146304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2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1337" y="5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5883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91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042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74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24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1255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0336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879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87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4086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510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294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10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194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504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860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63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2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tin-ger/esp32_nat_router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gmag11/painlessMesh" TargetMode="External"/><Relationship Id="rId5" Type="http://schemas.openxmlformats.org/officeDocument/2006/relationships/hyperlink" Target="https://github.com/espressif/esp-mdf" TargetMode="Externa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umentation.espressif.com/esp32_technical_reference_manual_en.pdf" TargetMode="Externa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aveshare.com/lan8720-eth-board.htm" TargetMode="External"/><Relationship Id="rId3" Type="http://schemas.openxmlformats.org/officeDocument/2006/relationships/image" Target="../media/image7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9967" t="23699" r="17105" b="23290"/>
          <a:stretch/>
        </p:blipFill>
        <p:spPr>
          <a:xfrm>
            <a:off x="9120851" y="2587008"/>
            <a:ext cx="5509549" cy="40048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71418" y="1068705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8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ESP32 </a:t>
            </a:r>
            <a:r>
              <a:rPr lang="en-US" sz="4800" dirty="0" err="1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WiFi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637500" y="2471261"/>
            <a:ext cx="7416403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2400" dirty="0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ESP32 modules provide built-in Wi-Fi connectivity, enabling devices to communicate over networks, act as access points, or form mesh networks for </a:t>
            </a:r>
            <a:r>
              <a:rPr lang="en-US" sz="2400" dirty="0" err="1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IoT</a:t>
            </a:r>
            <a:r>
              <a:rPr lang="en-US" sz="2400" dirty="0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 applications.</a:t>
            </a:r>
            <a:endParaRPr lang="en-US" sz="2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985" y="5484273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590645" y="5458198"/>
            <a:ext cx="3444359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ea typeface="Source Sans Pro Bold" pitchFamily="34" charset="-122"/>
                <a:cs typeface="Source Sans Pro Bold" pitchFamily="34" charset="-120"/>
              </a:rPr>
              <a:t>by Mohamad mahdi Latifi</a:t>
            </a:r>
            <a:endParaRPr lang="en-US" sz="2400" dirty="0"/>
          </a:p>
        </p:txBody>
      </p:sp>
      <p:sp>
        <p:nvSpPr>
          <p:cNvPr id="11" name="Text 3"/>
          <p:cNvSpPr/>
          <p:nvPr/>
        </p:nvSpPr>
        <p:spPr>
          <a:xfrm>
            <a:off x="2459675" y="4475192"/>
            <a:ext cx="4999268" cy="860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00"/>
              </a:lnSpc>
            </a:pPr>
            <a:r>
              <a:rPr lang="en-US" sz="2800" b="1" dirty="0">
                <a:solidFill>
                  <a:srgbClr val="E2E6E9"/>
                </a:solidFill>
                <a:ea typeface="Source Sans Pro Bold" pitchFamily="34" charset="-122"/>
                <a:cs typeface="Source Sans Pro Bold" pitchFamily="34" charset="-120"/>
              </a:rPr>
              <a:t>Instructor</a:t>
            </a:r>
            <a:r>
              <a:rPr lang="en-US" sz="2800" b="1" dirty="0" smtClean="0">
                <a:solidFill>
                  <a:srgbClr val="E2E6E9"/>
                </a:solidFill>
                <a:ea typeface="Source Sans Pro Bold" pitchFamily="34" charset="-122"/>
                <a:cs typeface="Source Sans Pro Bold" pitchFamily="34" charset="-120"/>
              </a:rPr>
              <a:t>: Dr. A</a:t>
            </a:r>
            <a:r>
              <a:rPr lang="en-US" sz="2800" b="1" dirty="0">
                <a:solidFill>
                  <a:srgbClr val="E2E6E9"/>
                </a:solidFill>
                <a:ea typeface="Source Sans Pro Bold" pitchFamily="34" charset="-122"/>
                <a:cs typeface="Source Sans Pro Bold" pitchFamily="34" charset="-120"/>
              </a:rPr>
              <a:t>. </a:t>
            </a:r>
            <a:r>
              <a:rPr lang="en-US" sz="2800" b="1" dirty="0" err="1" smtClean="0">
                <a:solidFill>
                  <a:srgbClr val="E2E6E9"/>
                </a:solidFill>
                <a:ea typeface="Source Sans Pro Bold" pitchFamily="34" charset="-122"/>
                <a:cs typeface="Source Sans Pro Bold" pitchFamily="34" charset="-120"/>
              </a:rPr>
              <a:t>Pormand</a:t>
            </a:r>
            <a:endParaRPr lang="en-US" sz="2800" dirty="0"/>
          </a:p>
        </p:txBody>
      </p:sp>
      <p:sp>
        <p:nvSpPr>
          <p:cNvPr id="12" name="Text 3"/>
          <p:cNvSpPr/>
          <p:nvPr/>
        </p:nvSpPr>
        <p:spPr>
          <a:xfrm>
            <a:off x="116805" y="7654703"/>
            <a:ext cx="503075" cy="48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400"/>
              </a:lnSpc>
            </a:pPr>
            <a:r>
              <a:rPr lang="en-US" sz="2400" b="1" dirty="0" smtClean="0">
                <a:solidFill>
                  <a:srgbClr val="E2E6E9"/>
                </a:solidFill>
                <a:ea typeface="Source Sans Pro Bold" pitchFamily="34" charset="-122"/>
                <a:cs typeface="Source Sans Pro Bold" pitchFamily="34" charset="-120"/>
              </a:rPr>
              <a:t>1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4857" y="1"/>
            <a:ext cx="5745543" cy="3231868"/>
          </a:xfrm>
          <a:prstGeom prst="rect">
            <a:avLst/>
          </a:prstGeom>
        </p:spPr>
      </p:pic>
      <p:pic>
        <p:nvPicPr>
          <p:cNvPr id="8" name="Picture 2" descr="KH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9334" y="1135"/>
            <a:ext cx="1761066" cy="162746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9784" y="5679980"/>
            <a:ext cx="6320615" cy="2549620"/>
          </a:xfrm>
          <a:prstGeom prst="rect">
            <a:avLst/>
          </a:prstGeom>
        </p:spPr>
      </p:pic>
      <p:sp>
        <p:nvSpPr>
          <p:cNvPr id="14" name="AutoShape 4" descr="ESP32-C3 SuperMini 4MB - IPEX MHF-I Type 1 • Make Electronic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60558" y="533997"/>
            <a:ext cx="4663282" cy="8172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300"/>
              </a:lnSpc>
            </a:pPr>
            <a:r>
              <a:rPr lang="en-US" sz="4250" b="1" dirty="0">
                <a:solidFill>
                  <a:srgbClr val="FFFFFF"/>
                </a:solidFill>
                <a:ea typeface="Montserrat Bold" pitchFamily="34" charset="-122"/>
                <a:cs typeface="Montserrat Bold" pitchFamily="34" charset="-120"/>
              </a:rPr>
              <a:t>Wi-Fi Modes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660558" y="1491061"/>
            <a:ext cx="3615690" cy="2083792"/>
          </a:xfrm>
          <a:prstGeom prst="roundRect">
            <a:avLst>
              <a:gd name="adj" fmla="val 992"/>
            </a:avLst>
          </a:prstGeom>
          <a:solidFill>
            <a:srgbClr val="303132"/>
          </a:solidFill>
          <a:ln/>
        </p:spPr>
      </p:sp>
      <p:sp>
        <p:nvSpPr>
          <p:cNvPr id="5" name="Text 2"/>
          <p:cNvSpPr/>
          <p:nvPr/>
        </p:nvSpPr>
        <p:spPr>
          <a:xfrm>
            <a:off x="899636" y="1730138"/>
            <a:ext cx="2716768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2100" b="1" dirty="0">
                <a:solidFill>
                  <a:srgbClr val="E2E6E9"/>
                </a:solidFill>
                <a:ea typeface="Montserrat Bold" pitchFamily="34" charset="-122"/>
                <a:cs typeface="Montserrat Bold" pitchFamily="34" charset="-120"/>
              </a:rPr>
              <a:t>Station Mode (STA)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899636" y="2213056"/>
            <a:ext cx="3137535" cy="1075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850" dirty="0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Connects to an existing Wi-Fi network (like a phone or laptop joining a router).</a:t>
            </a:r>
            <a:endParaRPr lang="en-US" sz="1850" dirty="0">
              <a:solidFill>
                <a:srgbClr val="E2E6E9"/>
              </a:solidFill>
              <a:ea typeface="Source Sans Pro" pitchFamily="34" charset="-122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515326" y="1491060"/>
            <a:ext cx="3615690" cy="4309943"/>
          </a:xfrm>
          <a:prstGeom prst="roundRect">
            <a:avLst>
              <a:gd name="adj" fmla="val 992"/>
            </a:avLst>
          </a:prstGeom>
          <a:solidFill>
            <a:srgbClr val="303132"/>
          </a:solidFill>
          <a:ln/>
        </p:spPr>
      </p:sp>
      <p:sp>
        <p:nvSpPr>
          <p:cNvPr id="8" name="Text 5"/>
          <p:cNvSpPr/>
          <p:nvPr/>
        </p:nvSpPr>
        <p:spPr>
          <a:xfrm>
            <a:off x="4754403" y="1730138"/>
            <a:ext cx="2716768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2100" b="1" dirty="0">
                <a:solidFill>
                  <a:srgbClr val="E2E6E9"/>
                </a:solidFill>
                <a:ea typeface="Montserrat Bold" pitchFamily="34" charset="-122"/>
                <a:cs typeface="Montserrat Bold" pitchFamily="34" charset="-120"/>
              </a:rPr>
              <a:t>Promiscuous Mode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4754403" y="2340650"/>
            <a:ext cx="3137535" cy="2615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00"/>
              </a:lnSpc>
              <a:buSzPct val="100000"/>
              <a:buChar char="•"/>
            </a:pPr>
            <a:r>
              <a:rPr lang="en-US" sz="1850" dirty="0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Listens to all nearby Wi-Fi packets, not just ones addressed to itself (used for sniffing/monitoring).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60558" y="5947332"/>
            <a:ext cx="7470458" cy="1915041"/>
          </a:xfrm>
          <a:prstGeom prst="roundRect">
            <a:avLst>
              <a:gd name="adj" fmla="val 2718"/>
            </a:avLst>
          </a:prstGeom>
          <a:solidFill>
            <a:srgbClr val="303132"/>
          </a:solidFill>
          <a:ln/>
        </p:spPr>
      </p:sp>
      <p:sp>
        <p:nvSpPr>
          <p:cNvPr id="13" name="Text 10"/>
          <p:cNvSpPr/>
          <p:nvPr/>
        </p:nvSpPr>
        <p:spPr>
          <a:xfrm>
            <a:off x="899636" y="6186410"/>
            <a:ext cx="2716768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2100" b="1" dirty="0">
                <a:solidFill>
                  <a:srgbClr val="E2E6E9"/>
                </a:solidFill>
                <a:ea typeface="Montserrat Bold" pitchFamily="34" charset="-122"/>
                <a:cs typeface="Montserrat Bold" pitchFamily="34" charset="-120"/>
              </a:rPr>
              <a:t>Dual Mode (AP + STA)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899636" y="6669327"/>
            <a:ext cx="6992303" cy="1142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850" dirty="0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Works as client and hotspot at the same time – connects to a </a:t>
            </a:r>
            <a:r>
              <a:rPr lang="en-US" sz="1850" dirty="0" smtClean="0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router </a:t>
            </a:r>
          </a:p>
          <a:p>
            <a:pPr>
              <a:lnSpc>
                <a:spcPts val="2800"/>
              </a:lnSpc>
            </a:pPr>
            <a:r>
              <a:rPr lang="en-US" sz="1850" dirty="0" smtClean="0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and </a:t>
            </a:r>
            <a:r>
              <a:rPr lang="en-US" sz="1850" dirty="0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lets others connect to it.</a:t>
            </a:r>
            <a:endParaRPr lang="en-US" sz="1850" dirty="0"/>
          </a:p>
        </p:txBody>
      </p:sp>
      <p:sp>
        <p:nvSpPr>
          <p:cNvPr id="16" name="Text 3"/>
          <p:cNvSpPr/>
          <p:nvPr/>
        </p:nvSpPr>
        <p:spPr>
          <a:xfrm>
            <a:off x="14127325" y="72184"/>
            <a:ext cx="503075" cy="48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400"/>
              </a:lnSpc>
            </a:pPr>
            <a:r>
              <a:rPr lang="en-US" sz="2400" b="1" dirty="0">
                <a:solidFill>
                  <a:srgbClr val="E2E6E9"/>
                </a:solidFill>
                <a:ea typeface="Source Sans Pro Bold" pitchFamily="34" charset="-122"/>
              </a:rPr>
              <a:t>7</a:t>
            </a:r>
            <a:endParaRPr lang="en-US" sz="2400" dirty="0"/>
          </a:p>
        </p:txBody>
      </p:sp>
      <p:sp>
        <p:nvSpPr>
          <p:cNvPr id="17" name="Shape 1"/>
          <p:cNvSpPr/>
          <p:nvPr/>
        </p:nvSpPr>
        <p:spPr>
          <a:xfrm>
            <a:off x="660558" y="3717212"/>
            <a:ext cx="3615690" cy="2083792"/>
          </a:xfrm>
          <a:prstGeom prst="roundRect">
            <a:avLst>
              <a:gd name="adj" fmla="val 992"/>
            </a:avLst>
          </a:prstGeom>
          <a:solidFill>
            <a:srgbClr val="303132"/>
          </a:solidFill>
          <a:ln/>
        </p:spPr>
      </p:sp>
      <p:sp>
        <p:nvSpPr>
          <p:cNvPr id="18" name="Text 2"/>
          <p:cNvSpPr/>
          <p:nvPr/>
        </p:nvSpPr>
        <p:spPr>
          <a:xfrm>
            <a:off x="899636" y="3956289"/>
            <a:ext cx="2900204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2100" b="1" dirty="0">
                <a:solidFill>
                  <a:srgbClr val="E2E6E9"/>
                </a:solidFill>
                <a:ea typeface="Montserrat Bold" pitchFamily="34" charset="-122"/>
                <a:cs typeface="Montserrat Bold" pitchFamily="34" charset="-120"/>
              </a:rPr>
              <a:t>Access Point Mode (AP)</a:t>
            </a:r>
            <a:endParaRPr lang="en-US" sz="2100" dirty="0"/>
          </a:p>
        </p:txBody>
      </p:sp>
      <p:sp>
        <p:nvSpPr>
          <p:cNvPr id="19" name="Text 3"/>
          <p:cNvSpPr/>
          <p:nvPr/>
        </p:nvSpPr>
        <p:spPr>
          <a:xfrm>
            <a:off x="899636" y="4439207"/>
            <a:ext cx="3137535" cy="1075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850" dirty="0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Creates its own Wi-Fi network so other devices can connect to it.</a:t>
            </a:r>
            <a:endParaRPr lang="en-US" sz="1850" dirty="0">
              <a:solidFill>
                <a:srgbClr val="E2E6E9"/>
              </a:solidFill>
              <a:ea typeface="Source Sans Pro" pitchFamily="34" charset="-122"/>
            </a:endParaRPr>
          </a:p>
        </p:txBody>
      </p:sp>
      <p:pic>
        <p:nvPicPr>
          <p:cNvPr id="1028" name="Picture 4" descr="برد توسعه ESP32-C3 Super Mini دارای WiFi و بلوتوث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70" b="92967" l="5495" r="9934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295" y="942639"/>
            <a:ext cx="433387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9952512" y="4832348"/>
            <a:ext cx="241514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ESP32-C3 Super </a:t>
            </a:r>
            <a:r>
              <a:rPr lang="en-US" sz="2000" dirty="0" smtClean="0">
                <a:solidFill>
                  <a:schemeClr val="bg1"/>
                </a:solidFill>
              </a:rPr>
              <a:t>Mini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err="1" smtClean="0">
                <a:solidFill>
                  <a:schemeClr val="bg1"/>
                </a:solidFill>
              </a:rPr>
              <a:t>eca</a:t>
            </a:r>
            <a:r>
              <a:rPr lang="en-US" sz="2000" dirty="0" smtClean="0">
                <a:solidFill>
                  <a:schemeClr val="bg1"/>
                </a:solidFill>
              </a:rPr>
              <a:t> 247 T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98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07867" y="281821"/>
            <a:ext cx="3706933" cy="847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300"/>
              </a:lnSpc>
            </a:pPr>
            <a:r>
              <a:rPr lang="en-US" sz="4400" b="1" dirty="0">
                <a:solidFill>
                  <a:srgbClr val="FFFFFF"/>
                </a:solidFill>
                <a:ea typeface="Montserrat Bold" pitchFamily="34" charset="-122"/>
                <a:cs typeface="Montserrat Bold" pitchFamily="34" charset="-120"/>
              </a:rPr>
              <a:t>Wi-Fi Modes</a:t>
            </a:r>
            <a:endParaRPr lang="en-US" sz="4400" dirty="0"/>
          </a:p>
        </p:txBody>
      </p:sp>
      <p:sp>
        <p:nvSpPr>
          <p:cNvPr id="7" name="Shape 4"/>
          <p:cNvSpPr/>
          <p:nvPr/>
        </p:nvSpPr>
        <p:spPr>
          <a:xfrm>
            <a:off x="418831" y="1375515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8" name="Text 5"/>
          <p:cNvSpPr/>
          <p:nvPr/>
        </p:nvSpPr>
        <p:spPr>
          <a:xfrm>
            <a:off x="1220955" y="1460287"/>
            <a:ext cx="2751892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2400" b="1" dirty="0">
                <a:solidFill>
                  <a:srgbClr val="E2E6E9"/>
                </a:solidFill>
                <a:ea typeface="Montserrat Bold" pitchFamily="34" charset="-122"/>
                <a:cs typeface="Montserrat Bold" pitchFamily="34" charset="-120"/>
              </a:rPr>
              <a:t>Station Mode (STA)</a:t>
            </a:r>
            <a:endParaRPr lang="en-US" sz="2400" dirty="0"/>
          </a:p>
        </p:txBody>
      </p:sp>
      <p:sp>
        <p:nvSpPr>
          <p:cNvPr id="15" name="Text 3"/>
          <p:cNvSpPr/>
          <p:nvPr/>
        </p:nvSpPr>
        <p:spPr>
          <a:xfrm>
            <a:off x="14127325" y="0"/>
            <a:ext cx="503075" cy="48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400"/>
              </a:lnSpc>
            </a:pPr>
            <a:r>
              <a:rPr lang="en-US" sz="2400" b="1" dirty="0" smtClean="0">
                <a:solidFill>
                  <a:srgbClr val="E2E6E9"/>
                </a:solidFill>
                <a:ea typeface="Source Sans Pro Bold" pitchFamily="34" charset="-122"/>
                <a:cs typeface="Source Sans Pro Bold" pitchFamily="34" charset="-120"/>
              </a:rPr>
              <a:t>2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827" t="9915" r="62514" b="7400"/>
          <a:stretch/>
        </p:blipFill>
        <p:spPr>
          <a:xfrm>
            <a:off x="8444059" y="482300"/>
            <a:ext cx="5414646" cy="74819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3963" t="10167" r="47358" b="11510"/>
          <a:stretch/>
        </p:blipFill>
        <p:spPr>
          <a:xfrm>
            <a:off x="1730241" y="2045753"/>
            <a:ext cx="6539498" cy="591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07867" y="281821"/>
            <a:ext cx="3706933" cy="847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300"/>
              </a:lnSpc>
            </a:pPr>
            <a:r>
              <a:rPr lang="en-US" sz="4400" b="1" dirty="0">
                <a:solidFill>
                  <a:srgbClr val="FFFFFF"/>
                </a:solidFill>
                <a:ea typeface="Montserrat Bold" pitchFamily="34" charset="-122"/>
                <a:cs typeface="Montserrat Bold" pitchFamily="34" charset="-120"/>
              </a:rPr>
              <a:t>Wi-Fi Modes</a:t>
            </a:r>
            <a:endParaRPr lang="en-US" sz="4400" dirty="0"/>
          </a:p>
        </p:txBody>
      </p:sp>
      <p:sp>
        <p:nvSpPr>
          <p:cNvPr id="7" name="Shape 4"/>
          <p:cNvSpPr/>
          <p:nvPr/>
        </p:nvSpPr>
        <p:spPr>
          <a:xfrm>
            <a:off x="418831" y="1375515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8" name="Text 5"/>
          <p:cNvSpPr/>
          <p:nvPr/>
        </p:nvSpPr>
        <p:spPr>
          <a:xfrm>
            <a:off x="1220954" y="1460287"/>
            <a:ext cx="303852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2400" b="1" dirty="0">
                <a:solidFill>
                  <a:srgbClr val="E2E6E9"/>
                </a:solidFill>
                <a:ea typeface="Montserrat Bold" pitchFamily="34" charset="-122"/>
                <a:cs typeface="Montserrat Bold" pitchFamily="34" charset="-120"/>
              </a:rPr>
              <a:t>Access Point Mode (AP)</a:t>
            </a:r>
            <a:endParaRPr lang="en-US" sz="2400" dirty="0"/>
          </a:p>
        </p:txBody>
      </p:sp>
      <p:sp>
        <p:nvSpPr>
          <p:cNvPr id="15" name="Text 3"/>
          <p:cNvSpPr/>
          <p:nvPr/>
        </p:nvSpPr>
        <p:spPr>
          <a:xfrm>
            <a:off x="14127325" y="0"/>
            <a:ext cx="503075" cy="48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400"/>
              </a:lnSpc>
            </a:pPr>
            <a:r>
              <a:rPr lang="en-US" sz="2400" b="1" dirty="0" smtClean="0">
                <a:solidFill>
                  <a:srgbClr val="E2E6E9"/>
                </a:solidFill>
                <a:ea typeface="Source Sans Pro Bold" pitchFamily="34" charset="-122"/>
                <a:cs typeface="Source Sans Pro Bold" pitchFamily="34" charset="-120"/>
              </a:rPr>
              <a:t>2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680" t="9498" r="54056" b="14360"/>
          <a:stretch/>
        </p:blipFill>
        <p:spPr>
          <a:xfrm>
            <a:off x="6398057" y="281821"/>
            <a:ext cx="7729268" cy="783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68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07867" y="281821"/>
            <a:ext cx="3706933" cy="847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300"/>
              </a:lnSpc>
            </a:pPr>
            <a:r>
              <a:rPr lang="en-US" sz="4400" b="1" dirty="0">
                <a:solidFill>
                  <a:srgbClr val="FFFFFF"/>
                </a:solidFill>
                <a:ea typeface="Montserrat Bold" pitchFamily="34" charset="-122"/>
                <a:cs typeface="Montserrat Bold" pitchFamily="34" charset="-120"/>
              </a:rPr>
              <a:t>Wi-Fi Modes</a:t>
            </a:r>
            <a:endParaRPr lang="en-US" sz="4400" dirty="0"/>
          </a:p>
        </p:txBody>
      </p:sp>
      <p:sp>
        <p:nvSpPr>
          <p:cNvPr id="7" name="Shape 4"/>
          <p:cNvSpPr/>
          <p:nvPr/>
        </p:nvSpPr>
        <p:spPr>
          <a:xfrm>
            <a:off x="418831" y="1375515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8" name="Text 5"/>
          <p:cNvSpPr/>
          <p:nvPr/>
        </p:nvSpPr>
        <p:spPr>
          <a:xfrm>
            <a:off x="1220954" y="1460287"/>
            <a:ext cx="303852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2400" b="1" dirty="0">
                <a:solidFill>
                  <a:srgbClr val="E2E6E9"/>
                </a:solidFill>
                <a:ea typeface="Montserrat Bold" pitchFamily="34" charset="-122"/>
                <a:cs typeface="Montserrat Bold" pitchFamily="34" charset="-120"/>
              </a:rPr>
              <a:t>Dual Mode (AP + STA)</a:t>
            </a:r>
            <a:endParaRPr lang="en-US" sz="2400" dirty="0"/>
          </a:p>
        </p:txBody>
      </p:sp>
      <p:sp>
        <p:nvSpPr>
          <p:cNvPr id="15" name="Text 3"/>
          <p:cNvSpPr/>
          <p:nvPr/>
        </p:nvSpPr>
        <p:spPr>
          <a:xfrm>
            <a:off x="14127325" y="0"/>
            <a:ext cx="503075" cy="48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400"/>
              </a:lnSpc>
            </a:pPr>
            <a:r>
              <a:rPr lang="en-US" sz="2400" b="1" dirty="0" smtClean="0">
                <a:solidFill>
                  <a:srgbClr val="E2E6E9"/>
                </a:solidFill>
                <a:ea typeface="Source Sans Pro Bold" pitchFamily="34" charset="-122"/>
                <a:cs typeface="Source Sans Pro Bold" pitchFamily="34" charset="-120"/>
              </a:rPr>
              <a:t>2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063" t="12850" r="54434" b="11342"/>
          <a:stretch/>
        </p:blipFill>
        <p:spPr>
          <a:xfrm>
            <a:off x="6360615" y="241150"/>
            <a:ext cx="7407143" cy="779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07867" y="281821"/>
            <a:ext cx="3706933" cy="847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300"/>
              </a:lnSpc>
            </a:pPr>
            <a:r>
              <a:rPr lang="en-US" sz="4400" b="1" dirty="0">
                <a:solidFill>
                  <a:srgbClr val="FFFFFF"/>
                </a:solidFill>
                <a:ea typeface="Montserrat Bold" pitchFamily="34" charset="-122"/>
                <a:cs typeface="Montserrat Bold" pitchFamily="34" charset="-120"/>
              </a:rPr>
              <a:t>Wi-Fi Modes</a:t>
            </a:r>
            <a:endParaRPr lang="en-US" sz="4400" dirty="0"/>
          </a:p>
        </p:txBody>
      </p:sp>
      <p:sp>
        <p:nvSpPr>
          <p:cNvPr id="7" name="Shape 4"/>
          <p:cNvSpPr/>
          <p:nvPr/>
        </p:nvSpPr>
        <p:spPr>
          <a:xfrm>
            <a:off x="418831" y="1375515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8" name="Text 5"/>
          <p:cNvSpPr/>
          <p:nvPr/>
        </p:nvSpPr>
        <p:spPr>
          <a:xfrm>
            <a:off x="1220954" y="1460287"/>
            <a:ext cx="303852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2500" b="1" dirty="0">
                <a:solidFill>
                  <a:srgbClr val="E2E6E9"/>
                </a:solidFill>
                <a:ea typeface="Montserrat Bold" pitchFamily="34" charset="-122"/>
                <a:cs typeface="Montserrat Bold" pitchFamily="34" charset="-120"/>
              </a:rPr>
              <a:t>Promiscuous Mode</a:t>
            </a:r>
            <a:endParaRPr lang="en-US" sz="2500" dirty="0"/>
          </a:p>
        </p:txBody>
      </p:sp>
      <p:sp>
        <p:nvSpPr>
          <p:cNvPr id="15" name="Text 3"/>
          <p:cNvSpPr/>
          <p:nvPr/>
        </p:nvSpPr>
        <p:spPr>
          <a:xfrm>
            <a:off x="14127325" y="0"/>
            <a:ext cx="503075" cy="48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400"/>
              </a:lnSpc>
            </a:pPr>
            <a:r>
              <a:rPr lang="en-US" sz="2400" b="1" dirty="0" smtClean="0">
                <a:solidFill>
                  <a:srgbClr val="E2E6E9"/>
                </a:solidFill>
                <a:ea typeface="Source Sans Pro Bold" pitchFamily="34" charset="-122"/>
                <a:cs typeface="Source Sans Pro Bold" pitchFamily="34" charset="-120"/>
              </a:rPr>
              <a:t>2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5" y="3838755"/>
            <a:ext cx="7426759" cy="3547370"/>
          </a:xfrm>
          <a:prstGeom prst="rect">
            <a:avLst/>
          </a:prstGeom>
        </p:spPr>
      </p:pic>
      <p:sp>
        <p:nvSpPr>
          <p:cNvPr id="10" name="AutoShape 8" descr="Novell Documentation: Novell Internet Access Server 4.1 - Transport Layer  Protocol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3853" y="3838755"/>
            <a:ext cx="6265009" cy="377828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81760" y="2045418"/>
            <a:ext cx="73152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captures </a:t>
            </a:r>
            <a:r>
              <a:rPr lang="en-US" sz="2000" dirty="0">
                <a:solidFill>
                  <a:schemeClr val="bg1"/>
                </a:solidFill>
              </a:rPr>
              <a:t>Wi-Fi </a:t>
            </a:r>
            <a:r>
              <a:rPr lang="en-US" sz="2000" b="1" dirty="0">
                <a:solidFill>
                  <a:schemeClr val="bg1"/>
                </a:solidFill>
              </a:rPr>
              <a:t>Layer 2 frames (MAC level)</a:t>
            </a:r>
            <a:r>
              <a:rPr lang="en-US" sz="2000" dirty="0">
                <a:solidFill>
                  <a:schemeClr val="bg1"/>
                </a:solidFill>
              </a:rPr>
              <a:t>, not higher-layer IP/TCP/HTTP </a:t>
            </a:r>
            <a:r>
              <a:rPr lang="en-US" sz="2000" dirty="0" smtClean="0">
                <a:solidFill>
                  <a:schemeClr val="bg1"/>
                </a:solidFill>
              </a:rPr>
              <a:t>data unless </a:t>
            </a:r>
            <a:r>
              <a:rPr lang="en-US" sz="2000" dirty="0">
                <a:solidFill>
                  <a:schemeClr val="bg1"/>
                </a:solidFill>
              </a:rPr>
              <a:t>you manually decode payloads.</a:t>
            </a:r>
          </a:p>
        </p:txBody>
      </p:sp>
    </p:spTree>
    <p:extLst>
      <p:ext uri="{BB962C8B-B14F-4D97-AF65-F5344CB8AC3E}">
        <p14:creationId xmlns:p14="http://schemas.microsoft.com/office/powerpoint/2010/main" val="35913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07867" y="281821"/>
            <a:ext cx="3706933" cy="847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300"/>
              </a:lnSpc>
            </a:pPr>
            <a:r>
              <a:rPr lang="en-US" sz="4400" b="1" dirty="0">
                <a:solidFill>
                  <a:srgbClr val="FFFFFF"/>
                </a:solidFill>
                <a:ea typeface="Montserrat Bold" pitchFamily="34" charset="-122"/>
                <a:cs typeface="Montserrat Bold" pitchFamily="34" charset="-120"/>
              </a:rPr>
              <a:t>Wi-Fi Modes</a:t>
            </a:r>
            <a:endParaRPr lang="en-US" sz="4400" dirty="0"/>
          </a:p>
        </p:txBody>
      </p:sp>
      <p:sp>
        <p:nvSpPr>
          <p:cNvPr id="7" name="Shape 4"/>
          <p:cNvSpPr/>
          <p:nvPr/>
        </p:nvSpPr>
        <p:spPr>
          <a:xfrm>
            <a:off x="418831" y="1375515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8" name="Text 5"/>
          <p:cNvSpPr/>
          <p:nvPr/>
        </p:nvSpPr>
        <p:spPr>
          <a:xfrm>
            <a:off x="1220954" y="1460287"/>
            <a:ext cx="303852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2500" b="1" dirty="0">
                <a:solidFill>
                  <a:srgbClr val="E2E6E9"/>
                </a:solidFill>
                <a:ea typeface="Montserrat Bold" pitchFamily="34" charset="-122"/>
                <a:cs typeface="Montserrat Bold" pitchFamily="34" charset="-120"/>
              </a:rPr>
              <a:t>Promiscuous Mode</a:t>
            </a:r>
            <a:endParaRPr lang="en-US" sz="2500" dirty="0"/>
          </a:p>
        </p:txBody>
      </p:sp>
      <p:sp>
        <p:nvSpPr>
          <p:cNvPr id="15" name="Text 3"/>
          <p:cNvSpPr/>
          <p:nvPr/>
        </p:nvSpPr>
        <p:spPr>
          <a:xfrm>
            <a:off x="14127325" y="0"/>
            <a:ext cx="503075" cy="48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400"/>
              </a:lnSpc>
            </a:pPr>
            <a:r>
              <a:rPr lang="en-US" sz="2400" b="1" dirty="0" smtClean="0">
                <a:solidFill>
                  <a:srgbClr val="E2E6E9"/>
                </a:solidFill>
                <a:ea typeface="Source Sans Pro Bold" pitchFamily="34" charset="-122"/>
                <a:cs typeface="Source Sans Pro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AutoShape 8" descr="Novell Documentation: Novell Internet Access Server 4.1 - Transport Layer  Protocol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20954" y="1974721"/>
            <a:ext cx="46474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treating captured HTTP data like a DNA-style byte sequence for pattern detection.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145" t="12319" r="46377" b="15282"/>
          <a:stretch/>
        </p:blipFill>
        <p:spPr>
          <a:xfrm>
            <a:off x="5764695" y="781877"/>
            <a:ext cx="8865705" cy="744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81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07867" y="281821"/>
            <a:ext cx="6085698" cy="847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300"/>
              </a:lnSpc>
            </a:pPr>
            <a:r>
              <a:rPr lang="en-US" sz="4400" b="1" dirty="0" smtClean="0">
                <a:solidFill>
                  <a:srgbClr val="FFFFFF"/>
                </a:solidFill>
                <a:ea typeface="Montserrat Bold" pitchFamily="34" charset="-122"/>
                <a:cs typeface="Montserrat Bold" pitchFamily="34" charset="-120"/>
              </a:rPr>
              <a:t>UDP from </a:t>
            </a:r>
            <a:r>
              <a:rPr lang="en-US" sz="4400" b="1" dirty="0" err="1" smtClean="0">
                <a:solidFill>
                  <a:srgbClr val="FFFFFF"/>
                </a:solidFill>
                <a:ea typeface="Montserrat Bold" pitchFamily="34" charset="-122"/>
                <a:cs typeface="Montserrat Bold" pitchFamily="34" charset="-120"/>
              </a:rPr>
              <a:t>esp</a:t>
            </a:r>
            <a:r>
              <a:rPr lang="en-US" sz="4400" b="1" dirty="0" smtClean="0">
                <a:solidFill>
                  <a:srgbClr val="FFFFFF"/>
                </a:solidFill>
                <a:ea typeface="Montserrat Bold" pitchFamily="34" charset="-122"/>
                <a:cs typeface="Montserrat Bold" pitchFamily="34" charset="-120"/>
              </a:rPr>
              <a:t> to python </a:t>
            </a:r>
            <a:endParaRPr lang="en-US" sz="4400" dirty="0"/>
          </a:p>
        </p:txBody>
      </p:sp>
      <p:sp>
        <p:nvSpPr>
          <p:cNvPr id="7" name="Shape 4"/>
          <p:cNvSpPr/>
          <p:nvPr/>
        </p:nvSpPr>
        <p:spPr>
          <a:xfrm>
            <a:off x="418831" y="1375515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8" name="Text 5"/>
          <p:cNvSpPr/>
          <p:nvPr/>
        </p:nvSpPr>
        <p:spPr>
          <a:xfrm>
            <a:off x="1220954" y="1288156"/>
            <a:ext cx="3655846" cy="686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300"/>
              </a:lnSpc>
            </a:pPr>
            <a:r>
              <a:rPr lang="en-US" sz="2800" b="1" dirty="0">
                <a:solidFill>
                  <a:srgbClr val="FFFFFF"/>
                </a:solidFill>
                <a:ea typeface="Montserrat Bold" pitchFamily="34" charset="-122"/>
                <a:cs typeface="Montserrat Bold" pitchFamily="34" charset="-120"/>
              </a:rPr>
              <a:t>Wireless Oscilloscope</a:t>
            </a:r>
            <a:endParaRPr lang="en-US" sz="2800" dirty="0"/>
          </a:p>
        </p:txBody>
      </p:sp>
      <p:sp>
        <p:nvSpPr>
          <p:cNvPr id="15" name="Text 3"/>
          <p:cNvSpPr/>
          <p:nvPr/>
        </p:nvSpPr>
        <p:spPr>
          <a:xfrm>
            <a:off x="14127325" y="0"/>
            <a:ext cx="503075" cy="48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400"/>
              </a:lnSpc>
            </a:pPr>
            <a:r>
              <a:rPr lang="en-US" sz="2400" b="1" dirty="0" smtClean="0">
                <a:solidFill>
                  <a:srgbClr val="E2E6E9"/>
                </a:solidFill>
                <a:ea typeface="Source Sans Pro Bold" pitchFamily="34" charset="-122"/>
                <a:cs typeface="Source Sans Pro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AutoShape 8" descr="Novell Documentation: Novell Internet Access Server 4.1 - Transport Layer  Protocol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20954" y="1974721"/>
            <a:ext cx="374861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ESP32 reads analog values and streams them over UDP Wi‑Fi</a:t>
            </a:r>
            <a:r>
              <a:rPr lang="en-US" sz="2000" dirty="0" smtClean="0">
                <a:solidFill>
                  <a:schemeClr val="bg1"/>
                </a:solidFill>
              </a:rPr>
              <a:t>. Python </a:t>
            </a:r>
            <a:r>
              <a:rPr lang="en-US" sz="2000" dirty="0">
                <a:solidFill>
                  <a:schemeClr val="bg1"/>
                </a:solidFill>
              </a:rPr>
              <a:t>receives the data and plots it live as a simple wireless oscilloscope.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-1" r="18427"/>
          <a:stretch/>
        </p:blipFill>
        <p:spPr>
          <a:xfrm>
            <a:off x="9827702" y="1129069"/>
            <a:ext cx="4656924" cy="69384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9636"/>
          <a:stretch/>
        </p:blipFill>
        <p:spPr>
          <a:xfrm>
            <a:off x="4724671" y="1129069"/>
            <a:ext cx="5010266" cy="693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4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07867" y="281821"/>
            <a:ext cx="5264063" cy="847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300"/>
              </a:lnSpc>
            </a:pPr>
            <a:r>
              <a:rPr lang="en-US" sz="4400" b="1" dirty="0" smtClean="0">
                <a:solidFill>
                  <a:srgbClr val="FFFFFF"/>
                </a:solidFill>
                <a:ea typeface="Montserrat Bold" pitchFamily="34" charset="-122"/>
                <a:cs typeface="Montserrat Bold" pitchFamily="34" charset="-120"/>
              </a:rPr>
              <a:t>Receive UDP in ESP32 </a:t>
            </a:r>
            <a:endParaRPr lang="en-US" sz="4400" dirty="0"/>
          </a:p>
        </p:txBody>
      </p:sp>
      <p:sp>
        <p:nvSpPr>
          <p:cNvPr id="7" name="Shape 4"/>
          <p:cNvSpPr/>
          <p:nvPr/>
        </p:nvSpPr>
        <p:spPr>
          <a:xfrm>
            <a:off x="418831" y="1375515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8" name="Text 5"/>
          <p:cNvSpPr/>
          <p:nvPr/>
        </p:nvSpPr>
        <p:spPr>
          <a:xfrm>
            <a:off x="1220954" y="1288156"/>
            <a:ext cx="3655846" cy="686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300"/>
              </a:lnSpc>
            </a:pPr>
            <a:endParaRPr lang="en-US" sz="2800" dirty="0"/>
          </a:p>
        </p:txBody>
      </p:sp>
      <p:sp>
        <p:nvSpPr>
          <p:cNvPr id="15" name="Text 3"/>
          <p:cNvSpPr/>
          <p:nvPr/>
        </p:nvSpPr>
        <p:spPr>
          <a:xfrm>
            <a:off x="14127325" y="0"/>
            <a:ext cx="503075" cy="48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400"/>
              </a:lnSpc>
            </a:pPr>
            <a:r>
              <a:rPr lang="en-US" sz="2400" b="1" dirty="0" smtClean="0">
                <a:solidFill>
                  <a:srgbClr val="E2E6E9"/>
                </a:solidFill>
                <a:ea typeface="Source Sans Pro Bold" pitchFamily="34" charset="-122"/>
                <a:cs typeface="Source Sans Pro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AutoShape 8" descr="Novell Documentation: Novell Internet Access Server 4.1 - Transport Layer  Protocol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58657" y="1375515"/>
            <a:ext cx="72757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Reads all incoming bytes from </a:t>
            </a:r>
            <a:r>
              <a:rPr lang="en-US" sz="2000" dirty="0" err="1">
                <a:solidFill>
                  <a:schemeClr val="bg1"/>
                </a:solidFill>
              </a:rPr>
              <a:t>Python,controls</a:t>
            </a:r>
            <a:r>
              <a:rPr lang="en-US" sz="2000" dirty="0">
                <a:solidFill>
                  <a:schemeClr val="bg1"/>
                </a:solidFill>
              </a:rPr>
              <a:t> the built-in LED based on the first </a:t>
            </a:r>
            <a:r>
              <a:rPr lang="en-US" sz="2000" dirty="0" err="1">
                <a:solidFill>
                  <a:schemeClr val="bg1"/>
                </a:solidFill>
              </a:rPr>
              <a:t>byte,and</a:t>
            </a:r>
            <a:r>
              <a:rPr lang="en-US" sz="2000" dirty="0">
                <a:solidFill>
                  <a:schemeClr val="bg1"/>
                </a:solidFill>
              </a:rPr>
              <a:t> prints the first 10 bytes as ASCII for quick inspection.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49768" y="2673522"/>
            <a:ext cx="73152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MTU (Maximum Transmission Unit) sits at the </a:t>
            </a:r>
            <a:r>
              <a:rPr lang="en-US" b="1" dirty="0">
                <a:solidFill>
                  <a:schemeClr val="bg1"/>
                </a:solidFill>
              </a:rPr>
              <a:t>Data Link layer</a:t>
            </a:r>
            <a:r>
              <a:rPr lang="en-US" dirty="0">
                <a:solidFill>
                  <a:schemeClr val="bg1"/>
                </a:solidFill>
              </a:rPr>
              <a:t> and defines the largest frame payload.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If an IP packet is bigger, Layer 2 </a:t>
            </a:r>
            <a:r>
              <a:rPr lang="en-US" b="1" dirty="0">
                <a:solidFill>
                  <a:schemeClr val="bg1"/>
                </a:solidFill>
              </a:rPr>
              <a:t>fragments it</a:t>
            </a:r>
            <a:r>
              <a:rPr lang="en-US" dirty="0">
                <a:solidFill>
                  <a:schemeClr val="bg1"/>
                </a:solidFill>
              </a:rPr>
              <a:t> for transmission over the network.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535" y="482300"/>
            <a:ext cx="5888862" cy="76035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139" y="4284080"/>
            <a:ext cx="7129269" cy="302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8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07867" y="281821"/>
            <a:ext cx="5264063" cy="847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300"/>
              </a:lnSpc>
            </a:pPr>
            <a:r>
              <a:rPr lang="en-US" sz="4400" b="1" dirty="0">
                <a:solidFill>
                  <a:srgbClr val="FFFFFF"/>
                </a:solidFill>
                <a:ea typeface="Montserrat Bold" pitchFamily="34" charset="-122"/>
                <a:cs typeface="Montserrat Bold" pitchFamily="34" charset="-120"/>
              </a:rPr>
              <a:t>ESP-NOW </a:t>
            </a:r>
            <a:endParaRPr lang="en-US" sz="4400" dirty="0"/>
          </a:p>
        </p:txBody>
      </p:sp>
      <p:sp>
        <p:nvSpPr>
          <p:cNvPr id="7" name="Shape 4"/>
          <p:cNvSpPr/>
          <p:nvPr/>
        </p:nvSpPr>
        <p:spPr>
          <a:xfrm>
            <a:off x="432496" y="1353784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8" name="Text 5"/>
          <p:cNvSpPr/>
          <p:nvPr/>
        </p:nvSpPr>
        <p:spPr>
          <a:xfrm>
            <a:off x="1220954" y="1288156"/>
            <a:ext cx="3655846" cy="686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300"/>
              </a:lnSpc>
            </a:pPr>
            <a:endParaRPr lang="en-US" sz="2800" dirty="0"/>
          </a:p>
        </p:txBody>
      </p:sp>
      <p:sp>
        <p:nvSpPr>
          <p:cNvPr id="15" name="Text 3"/>
          <p:cNvSpPr/>
          <p:nvPr/>
        </p:nvSpPr>
        <p:spPr>
          <a:xfrm>
            <a:off x="14127325" y="0"/>
            <a:ext cx="503075" cy="48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400"/>
              </a:lnSpc>
            </a:pPr>
            <a:r>
              <a:rPr lang="en-US" sz="2400" b="1" dirty="0" smtClean="0">
                <a:solidFill>
                  <a:srgbClr val="E2E6E9"/>
                </a:solidFill>
                <a:ea typeface="Source Sans Pro Bold" pitchFamily="34" charset="-122"/>
                <a:cs typeface="Source Sans Pro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AutoShape 8" descr="Novell Documentation: Novell Internet Access Server 4.1 - Transport Layer  Protocol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80335" y="2996687"/>
            <a:ext cx="73152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ESP32 #1 reads analog values and broadcasts them via ESP-NOW.ESP32 #2 receives the data and prints it to Serial for real-time plotting.</a:t>
            </a:r>
          </a:p>
        </p:txBody>
      </p:sp>
      <p:sp>
        <p:nvSpPr>
          <p:cNvPr id="4" name="Rectangle 3"/>
          <p:cNvSpPr/>
          <p:nvPr/>
        </p:nvSpPr>
        <p:spPr>
          <a:xfrm>
            <a:off x="1219200" y="1375515"/>
            <a:ext cx="73152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ESP-NOW operates </a:t>
            </a:r>
            <a:r>
              <a:rPr lang="en-US" b="1" dirty="0">
                <a:solidFill>
                  <a:schemeClr val="bg1"/>
                </a:solidFill>
              </a:rPr>
              <a:t>at Layer 2 (Data Link / MAC layer)</a:t>
            </a:r>
            <a:r>
              <a:rPr lang="en-US" dirty="0">
                <a:solidFill>
                  <a:schemeClr val="bg1"/>
                </a:solidFill>
              </a:rPr>
              <a:t> of the OSI model: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Uses the </a:t>
            </a:r>
            <a:r>
              <a:rPr lang="en-US" b="1" dirty="0">
                <a:solidFill>
                  <a:schemeClr val="bg1"/>
                </a:solidFill>
              </a:rPr>
              <a:t>Wi‑Fi radio directly</a:t>
            </a:r>
            <a:r>
              <a:rPr lang="en-US" dirty="0">
                <a:solidFill>
                  <a:schemeClr val="bg1"/>
                </a:solidFill>
              </a:rPr>
              <a:t> without a full TCP/IP stack.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Communicates via </a:t>
            </a:r>
            <a:r>
              <a:rPr lang="en-US" b="1" dirty="0">
                <a:solidFill>
                  <a:schemeClr val="bg1"/>
                </a:solidFill>
              </a:rPr>
              <a:t>MAC addresses</a:t>
            </a:r>
            <a:r>
              <a:rPr lang="en-US" dirty="0">
                <a:solidFill>
                  <a:schemeClr val="bg1"/>
                </a:solidFill>
              </a:rPr>
              <a:t>, not IP addresses.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Supports </a:t>
            </a:r>
            <a:r>
              <a:rPr lang="en-US" b="1" dirty="0">
                <a:solidFill>
                  <a:schemeClr val="bg1"/>
                </a:solidFill>
              </a:rPr>
              <a:t>peer-to-peer or broadcast</a:t>
            </a:r>
            <a:r>
              <a:rPr lang="en-US" dirty="0">
                <a:solidFill>
                  <a:schemeClr val="bg1"/>
                </a:solidFill>
              </a:rPr>
              <a:t> messaging with very low latency.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Ideal for </a:t>
            </a:r>
            <a:r>
              <a:rPr lang="en-US" b="1" dirty="0">
                <a:solidFill>
                  <a:schemeClr val="bg1"/>
                </a:solidFill>
              </a:rPr>
              <a:t>sensor networks, </a:t>
            </a:r>
            <a:r>
              <a:rPr lang="en-US" b="1" dirty="0" err="1">
                <a:solidFill>
                  <a:schemeClr val="bg1"/>
                </a:solidFill>
              </a:rPr>
              <a:t>IoT</a:t>
            </a:r>
            <a:r>
              <a:rPr lang="en-US" b="1" dirty="0">
                <a:solidFill>
                  <a:schemeClr val="bg1"/>
                </a:solidFill>
              </a:rPr>
              <a:t>, and fast device-to-device communication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020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07867" y="281821"/>
            <a:ext cx="1260709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 smtClean="0">
                <a:solidFill>
                  <a:srgbClr val="FFFFFF"/>
                </a:solidFill>
                <a:ea typeface="Montserrat Bold" pitchFamily="34" charset="-122"/>
                <a:cs typeface="Montserrat Bold" pitchFamily="34" charset="-120"/>
              </a:rPr>
              <a:t>Cool Projects</a:t>
            </a:r>
            <a:endParaRPr lang="en-US" sz="4400" b="1" dirty="0">
              <a:solidFill>
                <a:srgbClr val="FFFFFF"/>
              </a:solidFill>
              <a:ea typeface="Montserrat Bold" pitchFamily="34" charset="-122"/>
              <a:cs typeface="Montserrat Bold" pitchFamily="34" charset="-12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18831" y="1375515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8" name="Text 5"/>
          <p:cNvSpPr/>
          <p:nvPr/>
        </p:nvSpPr>
        <p:spPr>
          <a:xfrm>
            <a:off x="1220954" y="1460287"/>
            <a:ext cx="6419365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b="1" dirty="0">
                <a:solidFill>
                  <a:srgbClr val="E2E6E9"/>
                </a:solidFill>
                <a:ea typeface="Montserrat Bold" pitchFamily="34" charset="-122"/>
                <a:cs typeface="Montserrat Bold" pitchFamily="34" charset="-120"/>
                <a:hlinkClick r:id="rId3"/>
              </a:rPr>
              <a:t>ESP32 NAT Router with WPA2 Enterprise support</a:t>
            </a:r>
            <a:endParaRPr lang="en-US" sz="2400" b="1" dirty="0">
              <a:solidFill>
                <a:srgbClr val="E2E6E9"/>
              </a:solidFill>
              <a:ea typeface="Montserrat Bold" pitchFamily="34" charset="-122"/>
              <a:cs typeface="Montserrat Bold" pitchFamily="34" charset="-12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220955" y="1958921"/>
            <a:ext cx="5555766" cy="903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2000" dirty="0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Simple range extender for an existing </a:t>
            </a:r>
            <a:r>
              <a:rPr lang="en-US" sz="2000" dirty="0" err="1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WiFi</a:t>
            </a:r>
            <a:r>
              <a:rPr lang="en-US" sz="2000" dirty="0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dirty="0" smtClean="0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network</a:t>
            </a:r>
            <a:endParaRPr lang="en-US" sz="2000" dirty="0">
              <a:solidFill>
                <a:srgbClr val="E2E6E9"/>
              </a:solidFill>
              <a:ea typeface="Source Sans Pro" pitchFamily="34" charset="-122"/>
              <a:cs typeface="Source Sans Pro" pitchFamily="34" charset="-120"/>
            </a:endParaRPr>
          </a:p>
        </p:txBody>
      </p:sp>
      <p:sp>
        <p:nvSpPr>
          <p:cNvPr id="15" name="Text 3"/>
          <p:cNvSpPr/>
          <p:nvPr/>
        </p:nvSpPr>
        <p:spPr>
          <a:xfrm>
            <a:off x="14127325" y="0"/>
            <a:ext cx="503075" cy="48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400"/>
              </a:lnSpc>
            </a:pPr>
            <a:r>
              <a:rPr lang="en-US" sz="2400" b="1" dirty="0" smtClean="0">
                <a:solidFill>
                  <a:srgbClr val="E2E6E9"/>
                </a:solidFill>
                <a:ea typeface="Source Sans Pro Bold" pitchFamily="34" charset="-122"/>
                <a:cs typeface="Source Sans Pro Bold" pitchFamily="34" charset="-120"/>
              </a:rPr>
              <a:t>2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1440" y="482300"/>
            <a:ext cx="3084003" cy="7652631"/>
          </a:xfrm>
          <a:prstGeom prst="rect">
            <a:avLst/>
          </a:prstGeom>
        </p:spPr>
      </p:pic>
      <p:sp>
        <p:nvSpPr>
          <p:cNvPr id="11" name="Shape 4"/>
          <p:cNvSpPr/>
          <p:nvPr/>
        </p:nvSpPr>
        <p:spPr>
          <a:xfrm>
            <a:off x="407867" y="2517979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12" name="Text 5"/>
          <p:cNvSpPr/>
          <p:nvPr/>
        </p:nvSpPr>
        <p:spPr>
          <a:xfrm>
            <a:off x="1209990" y="2602751"/>
            <a:ext cx="6419365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b="1" dirty="0">
                <a:solidFill>
                  <a:srgbClr val="E2E6E9"/>
                </a:solidFill>
                <a:ea typeface="Montserrat Bold" pitchFamily="34" charset="-122"/>
                <a:cs typeface="Montserrat Bold" pitchFamily="34" charset="-120"/>
                <a:hlinkClick r:id="rId5"/>
              </a:rPr>
              <a:t>Mesh protocol built on </a:t>
            </a:r>
            <a:r>
              <a:rPr lang="en-US" sz="2400" b="1" dirty="0" smtClean="0">
                <a:solidFill>
                  <a:srgbClr val="E2E6E9"/>
                </a:solidFill>
                <a:ea typeface="Montserrat Bold" pitchFamily="34" charset="-122"/>
                <a:cs typeface="Montserrat Bold" pitchFamily="34" charset="-120"/>
                <a:hlinkClick r:id="rId5"/>
              </a:rPr>
              <a:t>Wi-Fi </a:t>
            </a:r>
            <a:endParaRPr lang="en-US" sz="2400" b="1" dirty="0">
              <a:solidFill>
                <a:srgbClr val="E2E6E9"/>
              </a:solidFill>
              <a:ea typeface="Montserrat Bold" pitchFamily="34" charset="-122"/>
              <a:cs typeface="Montserrat Bold" pitchFamily="34" charset="-120"/>
            </a:endParaRPr>
          </a:p>
        </p:txBody>
      </p:sp>
      <p:sp>
        <p:nvSpPr>
          <p:cNvPr id="13" name="Text 6"/>
          <p:cNvSpPr/>
          <p:nvPr/>
        </p:nvSpPr>
        <p:spPr>
          <a:xfrm>
            <a:off x="1209990" y="3101384"/>
            <a:ext cx="9935529" cy="1541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2000" dirty="0" smtClean="0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nodes </a:t>
            </a:r>
            <a:r>
              <a:rPr lang="en-US" sz="2000" dirty="0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connect to each other, not all to the </a:t>
            </a:r>
            <a:r>
              <a:rPr lang="en-US" sz="2000" dirty="0" err="1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routerOne</a:t>
            </a:r>
            <a:r>
              <a:rPr lang="en-US" sz="2000" dirty="0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 root node connects to the normal Wi-Fi router and bridges to the </a:t>
            </a:r>
            <a:r>
              <a:rPr lang="en-US" sz="2000" dirty="0" err="1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internetOther</a:t>
            </a:r>
            <a:r>
              <a:rPr lang="en-US" sz="2000" dirty="0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 nodes form a tree (parent/child) and relay packets (multi-hop) to extend </a:t>
            </a:r>
            <a:r>
              <a:rPr lang="en-US" sz="2000" dirty="0" err="1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rangeWith</a:t>
            </a:r>
            <a:r>
              <a:rPr lang="en-US" sz="2000" dirty="0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 IP enabled, all nodes can use normal TCP/UDP</a:t>
            </a:r>
          </a:p>
        </p:txBody>
      </p:sp>
      <p:sp>
        <p:nvSpPr>
          <p:cNvPr id="16" name="Shape 4"/>
          <p:cNvSpPr/>
          <p:nvPr/>
        </p:nvSpPr>
        <p:spPr>
          <a:xfrm>
            <a:off x="407867" y="4405522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17" name="Text 5"/>
          <p:cNvSpPr/>
          <p:nvPr/>
        </p:nvSpPr>
        <p:spPr>
          <a:xfrm>
            <a:off x="1209990" y="4490294"/>
            <a:ext cx="6419365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b="1" dirty="0" smtClean="0">
                <a:solidFill>
                  <a:srgbClr val="E2E6E9"/>
                </a:solidFill>
                <a:ea typeface="Montserrat Bold" pitchFamily="34" charset="-122"/>
                <a:cs typeface="Montserrat Bold" pitchFamily="34" charset="-120"/>
                <a:hlinkClick r:id="rId6"/>
              </a:rPr>
              <a:t>painless Mesh</a:t>
            </a:r>
            <a:endParaRPr lang="en-US" sz="2400" b="1" dirty="0">
              <a:solidFill>
                <a:srgbClr val="E2E6E9"/>
              </a:solidFill>
              <a:ea typeface="Montserrat Bold" pitchFamily="34" charset="-122"/>
              <a:cs typeface="Montserrat Bold" pitchFamily="34" charset="-120"/>
            </a:endParaRPr>
          </a:p>
        </p:txBody>
      </p:sp>
      <p:sp>
        <p:nvSpPr>
          <p:cNvPr id="18" name="Text 6"/>
          <p:cNvSpPr/>
          <p:nvPr/>
        </p:nvSpPr>
        <p:spPr>
          <a:xfrm>
            <a:off x="1209990" y="4988927"/>
            <a:ext cx="9508005" cy="2850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400" dirty="0">
                <a:solidFill>
                  <a:schemeClr val="bg1"/>
                </a:solidFill>
              </a:rPr>
              <a:t>Runs on ESP8266 &amp; ESP32 using Arduino</a:t>
            </a:r>
          </a:p>
          <a:p>
            <a:r>
              <a:rPr lang="en-US" sz="2400" dirty="0">
                <a:solidFill>
                  <a:schemeClr val="bg1"/>
                </a:solidFill>
              </a:rPr>
              <a:t>Self-forming, self-healing mesh (nodes auto-join and re-route)</a:t>
            </a:r>
          </a:p>
          <a:p>
            <a:r>
              <a:rPr lang="en-US" sz="2400" dirty="0">
                <a:solidFill>
                  <a:schemeClr val="bg1"/>
                </a:solidFill>
              </a:rPr>
              <a:t>No master – all nodes are equal and can reach each other via multi-hop</a:t>
            </a:r>
          </a:p>
          <a:p>
            <a:r>
              <a:rPr lang="en-US" sz="2400" dirty="0">
                <a:solidFill>
                  <a:schemeClr val="bg1"/>
                </a:solidFill>
              </a:rPr>
              <a:t>Supports broadcast and single-node messages</a:t>
            </a:r>
          </a:p>
          <a:p>
            <a:r>
              <a:rPr lang="en-US" sz="2400" dirty="0">
                <a:solidFill>
                  <a:schemeClr val="bg1"/>
                </a:solidFill>
              </a:rPr>
              <a:t>Messages sent as easy-to-use JSON strings</a:t>
            </a:r>
          </a:p>
          <a:p>
            <a:r>
              <a:rPr lang="en-US" sz="2400" dirty="0">
                <a:solidFill>
                  <a:schemeClr val="bg1"/>
                </a:solidFill>
              </a:rPr>
              <a:t>Built-in time synchronization across all nodes</a:t>
            </a:r>
          </a:p>
          <a:p>
            <a:r>
              <a:rPr lang="en-US" sz="2400" dirty="0">
                <a:solidFill>
                  <a:schemeClr val="bg1"/>
                </a:solidFill>
              </a:rPr>
              <a:t>Mesh topology auto-updates, so nodes know the network layout</a:t>
            </a:r>
          </a:p>
          <a:p>
            <a:r>
              <a:rPr lang="en-US" sz="2400" dirty="0">
                <a:solidFill>
                  <a:schemeClr val="bg1"/>
                </a:solidFill>
              </a:rPr>
              <a:t>Asynchronous callbacks for received messages (no blocking loops)</a:t>
            </a:r>
          </a:p>
        </p:txBody>
      </p:sp>
    </p:spTree>
    <p:extLst>
      <p:ext uri="{BB962C8B-B14F-4D97-AF65-F5344CB8AC3E}">
        <p14:creationId xmlns:p14="http://schemas.microsoft.com/office/powerpoint/2010/main" val="98003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9562" y="280728"/>
            <a:ext cx="4116995" cy="8233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ESP32 </a:t>
            </a:r>
            <a:r>
              <a:rPr lang="en-US" sz="2300" dirty="0" err="1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WiFi</a:t>
            </a:r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/</a:t>
            </a: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├── 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A Basics</a:t>
            </a:r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/</a:t>
            </a: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│   ├── 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What is ESP32</a:t>
            </a:r>
            <a:endParaRPr lang="en-US" sz="2300" dirty="0">
              <a:solidFill>
                <a:schemeClr val="bg1"/>
              </a:solidFill>
              <a:latin typeface="Abar Low" pitchFamily="50" charset="-78"/>
              <a:ea typeface="Abar Low" pitchFamily="50" charset="-78"/>
              <a:cs typeface="Abar Low" pitchFamily="50" charset="-78"/>
            </a:endParaRP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│   ├── 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What is </a:t>
            </a:r>
            <a:r>
              <a:rPr lang="en-US" sz="2300" dirty="0" err="1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WiFi</a:t>
            </a:r>
            <a:endParaRPr lang="en-US" sz="2300" dirty="0">
              <a:solidFill>
                <a:schemeClr val="bg1"/>
              </a:solidFill>
              <a:latin typeface="Abar Low" pitchFamily="50" charset="-78"/>
              <a:ea typeface="Abar Low" pitchFamily="50" charset="-78"/>
              <a:cs typeface="Abar Low" pitchFamily="50" charset="-78"/>
            </a:endParaRP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│   └── 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ESP32 </a:t>
            </a:r>
            <a:r>
              <a:rPr lang="en-US" sz="2300" dirty="0" err="1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WiFi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 Hardware</a:t>
            </a:r>
            <a:endParaRPr lang="en-US" sz="2300" dirty="0">
              <a:solidFill>
                <a:schemeClr val="bg1"/>
              </a:solidFill>
              <a:latin typeface="Abar Low" pitchFamily="50" charset="-78"/>
              <a:ea typeface="Abar Low" pitchFamily="50" charset="-78"/>
              <a:cs typeface="Abar Low" pitchFamily="50" charset="-78"/>
            </a:endParaRP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│</a:t>
            </a: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├── 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B </a:t>
            </a:r>
            <a:r>
              <a:rPr lang="en-US" sz="2300" dirty="0" err="1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WiFi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 Modes</a:t>
            </a:r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/</a:t>
            </a: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│   ├── 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Station Mode</a:t>
            </a:r>
            <a:endParaRPr lang="en-US" sz="2300" dirty="0">
              <a:solidFill>
                <a:schemeClr val="bg1"/>
              </a:solidFill>
              <a:latin typeface="Abar Low" pitchFamily="50" charset="-78"/>
              <a:ea typeface="Abar Low" pitchFamily="50" charset="-78"/>
              <a:cs typeface="Abar Low" pitchFamily="50" charset="-78"/>
            </a:endParaRP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│   ├── 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Access Point Mode</a:t>
            </a:r>
            <a:endParaRPr lang="en-US" sz="2300" dirty="0">
              <a:solidFill>
                <a:schemeClr val="bg1"/>
              </a:solidFill>
              <a:latin typeface="Abar Low" pitchFamily="50" charset="-78"/>
              <a:ea typeface="Abar Low" pitchFamily="50" charset="-78"/>
              <a:cs typeface="Abar Low" pitchFamily="50" charset="-78"/>
            </a:endParaRP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│   ├── 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Dual Mode AP+STA</a:t>
            </a:r>
            <a:endParaRPr lang="en-US" sz="2300" dirty="0">
              <a:solidFill>
                <a:schemeClr val="bg1"/>
              </a:solidFill>
              <a:latin typeface="Abar Low" pitchFamily="50" charset="-78"/>
              <a:ea typeface="Abar Low" pitchFamily="50" charset="-78"/>
              <a:cs typeface="Abar Low" pitchFamily="50" charset="-78"/>
            </a:endParaRP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│   └── 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Promiscuous Mode</a:t>
            </a:r>
            <a:endParaRPr lang="en-US" sz="2300" dirty="0">
              <a:solidFill>
                <a:schemeClr val="bg1"/>
              </a:solidFill>
              <a:latin typeface="Abar Low" pitchFamily="50" charset="-78"/>
              <a:ea typeface="Abar Low" pitchFamily="50" charset="-78"/>
              <a:cs typeface="Abar Low" pitchFamily="50" charset="-78"/>
            </a:endParaRP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│</a:t>
            </a: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├── 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C Networking</a:t>
            </a:r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/</a:t>
            </a: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│   ├── 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TCP IP</a:t>
            </a:r>
            <a:endParaRPr lang="en-US" sz="2300" dirty="0">
              <a:solidFill>
                <a:schemeClr val="bg1"/>
              </a:solidFill>
              <a:latin typeface="Abar Low" pitchFamily="50" charset="-78"/>
              <a:ea typeface="Abar Low" pitchFamily="50" charset="-78"/>
              <a:cs typeface="Abar Low" pitchFamily="50" charset="-78"/>
            </a:endParaRP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│   ├── UDP</a:t>
            </a: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│   ├── Sockets</a:t>
            </a: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│   └── </a:t>
            </a:r>
            <a:r>
              <a:rPr lang="en-US" sz="2300" dirty="0" err="1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WebServers</a:t>
            </a:r>
            <a:endParaRPr lang="en-US" sz="2300" dirty="0">
              <a:solidFill>
                <a:schemeClr val="bg1"/>
              </a:solidFill>
              <a:latin typeface="Abar Low" pitchFamily="50" charset="-78"/>
              <a:ea typeface="Abar Low" pitchFamily="50" charset="-78"/>
              <a:cs typeface="Abar Low" pitchFamily="50" charset="-78"/>
            </a:endParaRP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│</a:t>
            </a: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└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── D </a:t>
            </a:r>
            <a:r>
              <a:rPr lang="en-US" sz="2300" dirty="0" err="1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WiFi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 Stack Internals</a:t>
            </a:r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/</a:t>
            </a:r>
          </a:p>
          <a:p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      </a:t>
            </a:r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├── </a:t>
            </a:r>
            <a:r>
              <a:rPr lang="en-US" sz="2300" dirty="0" err="1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WiFi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 Protocol Stack</a:t>
            </a:r>
            <a:endParaRPr lang="en-US" sz="2300" dirty="0">
              <a:solidFill>
                <a:schemeClr val="bg1"/>
              </a:solidFill>
              <a:latin typeface="Abar Low" pitchFamily="50" charset="-78"/>
              <a:ea typeface="Abar Low" pitchFamily="50" charset="-78"/>
              <a:cs typeface="Abar Low" pitchFamily="50" charset="-78"/>
            </a:endParaRPr>
          </a:p>
          <a:p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      </a:t>
            </a:r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├── 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Peripheral Buffers</a:t>
            </a:r>
            <a:endParaRPr lang="en-US" sz="2300" dirty="0">
              <a:solidFill>
                <a:schemeClr val="bg1"/>
              </a:solidFill>
              <a:latin typeface="Abar Low" pitchFamily="50" charset="-78"/>
              <a:ea typeface="Abar Low" pitchFamily="50" charset="-78"/>
              <a:cs typeface="Abar Low" pitchFamily="50" charset="-78"/>
            </a:endParaRPr>
          </a:p>
          <a:p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      </a:t>
            </a:r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└── MTU</a:t>
            </a:r>
          </a:p>
          <a:p>
            <a:endParaRPr lang="en-US" sz="2300" dirty="0">
              <a:solidFill>
                <a:schemeClr val="bg1"/>
              </a:solidFill>
              <a:latin typeface="Abar Low" pitchFamily="50" charset="-78"/>
              <a:ea typeface="Abar Low" pitchFamily="50" charset="-78"/>
              <a:cs typeface="Abar Low" pitchFamily="50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923717" y="103756"/>
            <a:ext cx="4175185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300" dirty="0">
              <a:solidFill>
                <a:schemeClr val="bg1"/>
              </a:solidFill>
              <a:latin typeface="Abar Low" pitchFamily="50" charset="-78"/>
              <a:ea typeface="Abar Low" pitchFamily="50" charset="-78"/>
              <a:cs typeface="Abar Low" pitchFamily="50" charset="-78"/>
            </a:endParaRP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├── 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F ESP NOW</a:t>
            </a:r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/</a:t>
            </a: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│   ├── 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Intro to ESP NOW</a:t>
            </a:r>
            <a:endParaRPr lang="en-US" sz="2300" dirty="0">
              <a:solidFill>
                <a:schemeClr val="bg1"/>
              </a:solidFill>
              <a:latin typeface="Abar Low" pitchFamily="50" charset="-78"/>
              <a:ea typeface="Abar Low" pitchFamily="50" charset="-78"/>
              <a:cs typeface="Abar Low" pitchFamily="50" charset="-78"/>
            </a:endParaRP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│   └── 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Use Cases</a:t>
            </a:r>
            <a:endParaRPr lang="en-US" sz="2300" dirty="0">
              <a:solidFill>
                <a:schemeClr val="bg1"/>
              </a:solidFill>
              <a:latin typeface="Abar Low" pitchFamily="50" charset="-78"/>
              <a:ea typeface="Abar Low" pitchFamily="50" charset="-78"/>
              <a:cs typeface="Abar Low" pitchFamily="50" charset="-78"/>
            </a:endParaRP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│</a:t>
            </a: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├── 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G ESP Mesh</a:t>
            </a:r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/</a:t>
            </a: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│   ├── 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Intro to ESP Mesh</a:t>
            </a:r>
            <a:endParaRPr lang="en-US" sz="2300" dirty="0">
              <a:solidFill>
                <a:schemeClr val="bg1"/>
              </a:solidFill>
              <a:latin typeface="Abar Low" pitchFamily="50" charset="-78"/>
              <a:ea typeface="Abar Low" pitchFamily="50" charset="-78"/>
              <a:cs typeface="Abar Low" pitchFamily="50" charset="-78"/>
            </a:endParaRP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│   └── 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Routing Basics</a:t>
            </a:r>
            <a:endParaRPr lang="en-US" sz="2300" dirty="0">
              <a:solidFill>
                <a:schemeClr val="bg1"/>
              </a:solidFill>
              <a:latin typeface="Abar Low" pitchFamily="50" charset="-78"/>
              <a:ea typeface="Abar Low" pitchFamily="50" charset="-78"/>
              <a:cs typeface="Abar Low" pitchFamily="50" charset="-78"/>
            </a:endParaRP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│</a:t>
            </a:r>
          </a:p>
          <a:p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└── 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I Security</a:t>
            </a:r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/</a:t>
            </a:r>
          </a:p>
          <a:p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      </a:t>
            </a:r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└── WPA2 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and Handshake</a:t>
            </a:r>
            <a:endParaRPr lang="en-US" sz="2300" dirty="0">
              <a:solidFill>
                <a:schemeClr val="bg1"/>
              </a:solidFill>
              <a:latin typeface="Abar Low" pitchFamily="50" charset="-78"/>
              <a:ea typeface="Abar Low" pitchFamily="50" charset="-78"/>
              <a:cs typeface="Abar Low" pitchFamily="50" charset="-78"/>
            </a:endParaRPr>
          </a:p>
          <a:p>
            <a:endParaRPr lang="en-US" sz="2300" dirty="0">
              <a:solidFill>
                <a:schemeClr val="bg1"/>
              </a:solidFill>
              <a:latin typeface="Abar Low" pitchFamily="50" charset="-78"/>
              <a:ea typeface="Abar Low" pitchFamily="50" charset="-78"/>
              <a:cs typeface="Abar Low" pitchFamily="50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526063" y="283664"/>
            <a:ext cx="4567972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300" dirty="0">
              <a:solidFill>
                <a:schemeClr val="bg1"/>
              </a:solidFill>
              <a:latin typeface="Abar Low" pitchFamily="50" charset="-78"/>
              <a:ea typeface="Abar Low" pitchFamily="50" charset="-78"/>
              <a:cs typeface="Abar Low" pitchFamily="50" charset="-78"/>
            </a:endParaRP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├── 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J Cloud</a:t>
            </a:r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/</a:t>
            </a: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│   ├── MQTT</a:t>
            </a: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│   ├── 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HTTP REST</a:t>
            </a:r>
            <a:endParaRPr lang="en-US" sz="2300" dirty="0">
              <a:solidFill>
                <a:schemeClr val="bg1"/>
              </a:solidFill>
              <a:latin typeface="Abar Low" pitchFamily="50" charset="-78"/>
              <a:ea typeface="Abar Low" pitchFamily="50" charset="-78"/>
              <a:cs typeface="Abar Low" pitchFamily="50" charset="-78"/>
            </a:endParaRP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│   └── 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OTA Updates</a:t>
            </a:r>
            <a:endParaRPr lang="en-US" sz="2300" dirty="0">
              <a:solidFill>
                <a:schemeClr val="bg1"/>
              </a:solidFill>
              <a:latin typeface="Abar Low" pitchFamily="50" charset="-78"/>
              <a:ea typeface="Abar Low" pitchFamily="50" charset="-78"/>
              <a:cs typeface="Abar Low" pitchFamily="50" charset="-78"/>
            </a:endParaRPr>
          </a:p>
          <a:p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│</a:t>
            </a:r>
            <a:endParaRPr lang="en-US" sz="2300" dirty="0">
              <a:solidFill>
                <a:schemeClr val="bg1"/>
              </a:solidFill>
              <a:latin typeface="Abar Low" pitchFamily="50" charset="-78"/>
              <a:ea typeface="Abar Low" pitchFamily="50" charset="-78"/>
              <a:cs typeface="Abar Low" pitchFamily="50" charset="-78"/>
            </a:endParaRP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├── 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K Cool Projects</a:t>
            </a:r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/</a:t>
            </a: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│   ├── </a:t>
            </a:r>
            <a:r>
              <a:rPr lang="en-US" sz="2300" dirty="0" err="1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WiFi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 Repeater</a:t>
            </a:r>
            <a:endParaRPr lang="en-US" sz="2300" dirty="0">
              <a:solidFill>
                <a:schemeClr val="bg1"/>
              </a:solidFill>
              <a:latin typeface="Abar Low" pitchFamily="50" charset="-78"/>
              <a:ea typeface="Abar Low" pitchFamily="50" charset="-78"/>
              <a:cs typeface="Abar Low" pitchFamily="50" charset="-78"/>
            </a:endParaRP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│   ├── 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ESP Mesh Project</a:t>
            </a:r>
            <a:endParaRPr lang="en-US" sz="2300" dirty="0">
              <a:solidFill>
                <a:schemeClr val="bg1"/>
              </a:solidFill>
              <a:latin typeface="Abar Low" pitchFamily="50" charset="-78"/>
              <a:ea typeface="Abar Low" pitchFamily="50" charset="-78"/>
              <a:cs typeface="Abar Low" pitchFamily="50" charset="-78"/>
            </a:endParaRP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│   ├── 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ESP NOW </a:t>
            </a:r>
            <a:r>
              <a:rPr lang="en-US" sz="2300" dirty="0" err="1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LongRange</a:t>
            </a:r>
            <a:endParaRPr lang="en-US" sz="2300" dirty="0">
              <a:solidFill>
                <a:schemeClr val="bg1"/>
              </a:solidFill>
              <a:latin typeface="Abar Low" pitchFamily="50" charset="-78"/>
              <a:ea typeface="Abar Low" pitchFamily="50" charset="-78"/>
              <a:cs typeface="Abar Low" pitchFamily="50" charset="-78"/>
            </a:endParaRP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│   ├── </a:t>
            </a:r>
            <a:r>
              <a:rPr lang="en-US" sz="2300" dirty="0" err="1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WiFi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 Sniffer</a:t>
            </a:r>
            <a:endParaRPr lang="en-US" sz="2300" dirty="0">
              <a:solidFill>
                <a:schemeClr val="bg1"/>
              </a:solidFill>
              <a:latin typeface="Abar Low" pitchFamily="50" charset="-78"/>
              <a:ea typeface="Abar Low" pitchFamily="50" charset="-78"/>
              <a:cs typeface="Abar Low" pitchFamily="50" charset="-78"/>
            </a:endParaRP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│   ├── </a:t>
            </a:r>
            <a:r>
              <a:rPr lang="en-US" sz="2300" dirty="0" err="1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WiFi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Heatmap</a:t>
            </a:r>
            <a:endParaRPr lang="en-US" sz="2300" dirty="0">
              <a:solidFill>
                <a:schemeClr val="bg1"/>
              </a:solidFill>
              <a:latin typeface="Abar Low" pitchFamily="50" charset="-78"/>
              <a:ea typeface="Abar Low" pitchFamily="50" charset="-78"/>
              <a:cs typeface="Abar Low" pitchFamily="50" charset="-78"/>
            </a:endParaRP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│   ├── </a:t>
            </a:r>
            <a:r>
              <a:rPr lang="en-US" sz="2300" dirty="0" err="1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WebRadio</a:t>
            </a:r>
            <a:endParaRPr lang="en-US" sz="2300" dirty="0">
              <a:solidFill>
                <a:schemeClr val="bg1"/>
              </a:solidFill>
              <a:latin typeface="Abar Low" pitchFamily="50" charset="-78"/>
              <a:ea typeface="Abar Low" pitchFamily="50" charset="-78"/>
              <a:cs typeface="Abar Low" pitchFamily="50" charset="-78"/>
            </a:endParaRPr>
          </a:p>
          <a:p>
            <a:r>
              <a:rPr lang="en-US" sz="2300" dirty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│   └── 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ESP32 CAM </a:t>
            </a:r>
            <a:r>
              <a:rPr lang="en-US" sz="2300" dirty="0" smtClean="0">
                <a:solidFill>
                  <a:schemeClr val="bg1"/>
                </a:solidFill>
                <a:latin typeface="Abar Low" pitchFamily="50" charset="-78"/>
                <a:ea typeface="Abar Low" pitchFamily="50" charset="-78"/>
                <a:cs typeface="Abar Low" pitchFamily="50" charset="-78"/>
              </a:rPr>
              <a:t>Streaming</a:t>
            </a:r>
            <a:endParaRPr lang="en-US" sz="2300" dirty="0">
              <a:solidFill>
                <a:schemeClr val="bg1"/>
              </a:solidFill>
              <a:latin typeface="Abar Low" pitchFamily="50" charset="-78"/>
              <a:ea typeface="Abar Low" pitchFamily="50" charset="-78"/>
              <a:cs typeface="Abar Low" pitchFamily="50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1020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3171" y="657582"/>
            <a:ext cx="7470458" cy="1358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FFFFFF"/>
                </a:solidFill>
                <a:ea typeface="Montserrat Bold" pitchFamily="34" charset="-122"/>
                <a:cs typeface="Montserrat Bold" pitchFamily="34" charset="-120"/>
              </a:rPr>
              <a:t>Sensors in Pulse Oximeters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6323171" y="2374702"/>
            <a:ext cx="3615690" cy="3638550"/>
          </a:xfrm>
          <a:prstGeom prst="roundRect">
            <a:avLst>
              <a:gd name="adj" fmla="val 992"/>
            </a:avLst>
          </a:prstGeom>
          <a:solidFill>
            <a:srgbClr val="303132"/>
          </a:solidFill>
          <a:ln/>
        </p:spPr>
      </p:sp>
      <p:sp>
        <p:nvSpPr>
          <p:cNvPr id="5" name="Text 2"/>
          <p:cNvSpPr/>
          <p:nvPr/>
        </p:nvSpPr>
        <p:spPr>
          <a:xfrm>
            <a:off x="6562249" y="2613779"/>
            <a:ext cx="2716768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2E6E9"/>
                </a:solidFill>
                <a:ea typeface="Montserrat Bold" pitchFamily="34" charset="-122"/>
                <a:cs typeface="Montserrat Bold" pitchFamily="34" charset="-120"/>
              </a:rPr>
              <a:t>Light Source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562249" y="3096697"/>
            <a:ext cx="3137535" cy="1075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Employs red and infrared LEDs for wavelength-specific absorption</a:t>
            </a:r>
            <a:r>
              <a:rPr lang="en-US" sz="1850" dirty="0" smtClean="0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.</a:t>
            </a:r>
          </a:p>
          <a:p>
            <a:pPr marL="0" indent="0" algn="l">
              <a:lnSpc>
                <a:spcPts val="2800"/>
              </a:lnSpc>
              <a:buNone/>
            </a:pPr>
            <a:endParaRPr lang="en-US" sz="1850" dirty="0">
              <a:solidFill>
                <a:srgbClr val="E2E6E9"/>
              </a:solidFill>
              <a:ea typeface="Source Sans Pro" pitchFamily="34" charset="-122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0177939" y="2374702"/>
            <a:ext cx="3615690" cy="3638550"/>
          </a:xfrm>
          <a:prstGeom prst="roundRect">
            <a:avLst>
              <a:gd name="adj" fmla="val 992"/>
            </a:avLst>
          </a:prstGeom>
          <a:solidFill>
            <a:srgbClr val="303132"/>
          </a:solidFill>
          <a:ln/>
        </p:spPr>
      </p:sp>
      <p:sp>
        <p:nvSpPr>
          <p:cNvPr id="8" name="Text 5"/>
          <p:cNvSpPr/>
          <p:nvPr/>
        </p:nvSpPr>
        <p:spPr>
          <a:xfrm>
            <a:off x="10417016" y="2613779"/>
            <a:ext cx="2716768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2E6E9"/>
                </a:solidFill>
                <a:ea typeface="Montserrat Bold" pitchFamily="34" charset="-122"/>
                <a:cs typeface="Montserrat Bold" pitchFamily="34" charset="-120"/>
              </a:rPr>
              <a:t>Light Detectors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0417016" y="3096697"/>
            <a:ext cx="3137535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850" dirty="0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Photodiodes: High sensitivity, fast response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0417016" y="3897511"/>
            <a:ext cx="3137535" cy="1075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850" dirty="0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Phototransistors: Alternative with good sensitivity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10417016" y="5056942"/>
            <a:ext cx="3137535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850" dirty="0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LDRs: Rare, slower and less sensitive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3171" y="6252329"/>
            <a:ext cx="7470458" cy="1319689"/>
          </a:xfrm>
          <a:prstGeom prst="roundRect">
            <a:avLst>
              <a:gd name="adj" fmla="val 2718"/>
            </a:avLst>
          </a:prstGeom>
          <a:solidFill>
            <a:srgbClr val="303132"/>
          </a:solidFill>
          <a:ln/>
        </p:spPr>
      </p:sp>
      <p:sp>
        <p:nvSpPr>
          <p:cNvPr id="13" name="Text 10"/>
          <p:cNvSpPr/>
          <p:nvPr/>
        </p:nvSpPr>
        <p:spPr>
          <a:xfrm>
            <a:off x="6562249" y="6491407"/>
            <a:ext cx="2716768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2E6E9"/>
                </a:solidFill>
                <a:ea typeface="Montserrat Bold" pitchFamily="34" charset="-122"/>
                <a:cs typeface="Montserrat Bold" pitchFamily="34" charset="-120"/>
              </a:rPr>
              <a:t>Advantages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6562249" y="6974324"/>
            <a:ext cx="6992303" cy="358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Fast, low noise output enables precise measurement.</a:t>
            </a:r>
            <a:endParaRPr lang="en-US" sz="1850" dirty="0"/>
          </a:p>
        </p:txBody>
      </p:sp>
      <p:sp>
        <p:nvSpPr>
          <p:cNvPr id="16" name="Text 3"/>
          <p:cNvSpPr/>
          <p:nvPr/>
        </p:nvSpPr>
        <p:spPr>
          <a:xfrm>
            <a:off x="14127325" y="72184"/>
            <a:ext cx="503075" cy="48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400"/>
              </a:lnSpc>
            </a:pPr>
            <a:r>
              <a:rPr lang="en-US" sz="2400" b="1" dirty="0">
                <a:solidFill>
                  <a:srgbClr val="E2E6E9"/>
                </a:solidFill>
                <a:ea typeface="Source Sans Pro Bold" pitchFamily="34" charset="-122"/>
              </a:rPr>
              <a:t>7</a:t>
            </a:r>
            <a:endParaRPr lang="en-US" sz="2400" dirty="0"/>
          </a:p>
        </p:txBody>
      </p:sp>
      <p:pic>
        <p:nvPicPr>
          <p:cNvPr id="15" name="Picture 2" descr="Webserver in micropython on esp32 and eso8266 | python2018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23" y="3096696"/>
            <a:ext cx="62484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3"/>
          <p:cNvSpPr/>
          <p:nvPr/>
        </p:nvSpPr>
        <p:spPr>
          <a:xfrm>
            <a:off x="6268403" y="4356456"/>
            <a:ext cx="3119437" cy="1719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900"/>
              </a:lnSpc>
              <a:buSzPct val="100000"/>
            </a:pPr>
            <a:r>
              <a:rPr lang="en-US" sz="4000" dirty="0" smtClean="0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TNX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327378" y="423672"/>
            <a:ext cx="116106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cs typeface="Arial" panose="020B0604020202020204" pitchFamily="34" charset="0"/>
                <a:hlinkClick r:id="rId2"/>
              </a:rPr>
              <a:t>ESP32 </a:t>
            </a: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  <a:hlinkClick r:id="rId2"/>
              </a:rPr>
              <a:t>Technical Reference Manual</a:t>
            </a:r>
            <a:endParaRPr lang="en-US" sz="2000" dirty="0" smtClean="0">
              <a:solidFill>
                <a:schemeClr val="bg1"/>
              </a:solidFill>
              <a:cs typeface="Arial" panose="020B0604020202020204" pitchFamily="34" charset="0"/>
            </a:endParaRPr>
          </a:p>
          <a:p>
            <a:r>
              <a:rPr lang="en-US" sz="2000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Chatgpt</a:t>
            </a:r>
            <a:endParaRPr lang="en-US" sz="2000" dirty="0" smtClean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61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07867" y="281821"/>
            <a:ext cx="1260709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>
                <a:solidFill>
                  <a:srgbClr val="FFFFFF"/>
                </a:solidFill>
                <a:ea typeface="Montserrat Bold" pitchFamily="34" charset="-122"/>
                <a:cs typeface="Montserrat Bold" pitchFamily="34" charset="-120"/>
              </a:rPr>
              <a:t>What is ESP32</a:t>
            </a:r>
          </a:p>
        </p:txBody>
      </p:sp>
      <p:sp>
        <p:nvSpPr>
          <p:cNvPr id="4" name="Shape 1"/>
          <p:cNvSpPr/>
          <p:nvPr/>
        </p:nvSpPr>
        <p:spPr>
          <a:xfrm>
            <a:off x="407867" y="1353265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5" name="Text 2"/>
          <p:cNvSpPr/>
          <p:nvPr/>
        </p:nvSpPr>
        <p:spPr>
          <a:xfrm>
            <a:off x="1209992" y="1438037"/>
            <a:ext cx="2751892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b="1" dirty="0" smtClean="0">
                <a:solidFill>
                  <a:srgbClr val="E2E6E9"/>
                </a:solidFill>
                <a:ea typeface="Montserrat Bold" pitchFamily="34" charset="-122"/>
                <a:cs typeface="Montserrat Bold" pitchFamily="34" charset="-120"/>
              </a:rPr>
              <a:t>What is ESP32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209992" y="1874258"/>
            <a:ext cx="3060382" cy="13360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2000" dirty="0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The ESP32 is a powerful, low-cost microcontroller with built-in Wi-Fi and Bluetooth.</a:t>
            </a:r>
            <a:endParaRPr lang="en-US" sz="2000" dirty="0"/>
          </a:p>
        </p:txBody>
      </p:sp>
      <p:sp>
        <p:nvSpPr>
          <p:cNvPr id="15" name="Text 3"/>
          <p:cNvSpPr/>
          <p:nvPr/>
        </p:nvSpPr>
        <p:spPr>
          <a:xfrm>
            <a:off x="14127325" y="0"/>
            <a:ext cx="503075" cy="48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400"/>
              </a:lnSpc>
            </a:pPr>
            <a:r>
              <a:rPr lang="en-US" sz="2400" b="1" dirty="0" smtClean="0">
                <a:solidFill>
                  <a:srgbClr val="E2E6E9"/>
                </a:solidFill>
                <a:ea typeface="Source Sans Pro Bold" pitchFamily="34" charset="-122"/>
                <a:cs typeface="Source Sans Pro Bold" pitchFamily="34" charset="-120"/>
              </a:rPr>
              <a:t>2</a:t>
            </a:r>
            <a:endParaRPr lang="en-US" sz="24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996" y="190762"/>
            <a:ext cx="6154346" cy="380863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/>
          <a:srcRect l="5008" t="17035" r="6467" b="10476"/>
          <a:stretch/>
        </p:blipFill>
        <p:spPr>
          <a:xfrm>
            <a:off x="1193459" y="4239811"/>
            <a:ext cx="9531883" cy="349059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/>
          <a:srcRect l="18868" t="17169" r="21698" b="13899"/>
          <a:stretch/>
        </p:blipFill>
        <p:spPr>
          <a:xfrm>
            <a:off x="10955368" y="3005193"/>
            <a:ext cx="3307147" cy="4701188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10874345" y="7706380"/>
            <a:ext cx="15308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ESP32-S2</a:t>
            </a:r>
          </a:p>
        </p:txBody>
      </p:sp>
      <p:pic>
        <p:nvPicPr>
          <p:cNvPr id="3074" name="Picture 2" descr="LAN8720 ETH Board Ethernet module, 10/100 Ethernet Transceiver LAN8720  onboard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08" t="28109" r="16632" b="25195"/>
          <a:stretch/>
        </p:blipFill>
        <p:spPr bwMode="auto">
          <a:xfrm rot="1156014">
            <a:off x="11354521" y="-27661"/>
            <a:ext cx="2604547" cy="18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1537067" y="1602636"/>
            <a:ext cx="2063450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External PHY </a:t>
            </a:r>
          </a:p>
          <a:p>
            <a:r>
              <a:rPr lang="en-US" dirty="0" smtClean="0">
                <a:hlinkClick r:id="rId8"/>
              </a:rPr>
              <a:t>LAN8720 </a:t>
            </a:r>
            <a:r>
              <a:rPr lang="en-US" dirty="0">
                <a:hlinkClick r:id="rId8"/>
              </a:rPr>
              <a:t>ETH Board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07867" y="281821"/>
            <a:ext cx="1260709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>
                <a:solidFill>
                  <a:srgbClr val="FFFFFF"/>
                </a:solidFill>
                <a:ea typeface="Montserrat Bold" pitchFamily="34" charset="-122"/>
                <a:cs typeface="Montserrat Bold" pitchFamily="34" charset="-120"/>
              </a:rPr>
              <a:t>Network </a:t>
            </a:r>
            <a:r>
              <a:rPr lang="en-US" sz="4400" b="1" dirty="0" smtClean="0">
                <a:solidFill>
                  <a:srgbClr val="FFFFFF"/>
                </a:solidFill>
                <a:ea typeface="Montserrat Bold" pitchFamily="34" charset="-122"/>
                <a:cs typeface="Montserrat Bold" pitchFamily="34" charset="-120"/>
              </a:rPr>
              <a:t>Layers</a:t>
            </a:r>
            <a:endParaRPr lang="en-US" sz="4400" b="1" dirty="0">
              <a:solidFill>
                <a:srgbClr val="FFFFFF"/>
              </a:solidFill>
              <a:ea typeface="Montserrat Bold" pitchFamily="34" charset="-122"/>
              <a:cs typeface="Montserrat Bold" pitchFamily="34" charset="-12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18831" y="1375515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8" name="Text 5"/>
          <p:cNvSpPr/>
          <p:nvPr/>
        </p:nvSpPr>
        <p:spPr>
          <a:xfrm>
            <a:off x="1220955" y="1460287"/>
            <a:ext cx="2751892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b="1" dirty="0">
                <a:solidFill>
                  <a:srgbClr val="E2E6E9"/>
                </a:solidFill>
                <a:ea typeface="Montserrat Bold" pitchFamily="34" charset="-122"/>
                <a:cs typeface="Montserrat Bold" pitchFamily="34" charset="-120"/>
              </a:rPr>
              <a:t>Network Layers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220954" y="1958921"/>
            <a:ext cx="7790965" cy="1140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2000" dirty="0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Network layers are a way to organize communication functions in a network. Each layer has a specific role, like sending data, routing, or error checking, to make devices communicate efficiently.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-664137" y="3346256"/>
            <a:ext cx="1014466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 smtClean="0">
                <a:solidFill>
                  <a:schemeClr val="bg1"/>
                </a:solidFill>
              </a:rPr>
              <a:t>     </a:t>
            </a:r>
            <a:r>
              <a:rPr lang="en-US" sz="2400" b="1" dirty="0" smtClean="0">
                <a:solidFill>
                  <a:schemeClr val="bg1"/>
                </a:solidFill>
              </a:rPr>
              <a:t>The OSI </a:t>
            </a:r>
            <a:r>
              <a:rPr lang="en-US" sz="1600" b="1" dirty="0">
                <a:solidFill>
                  <a:schemeClr val="bg1"/>
                </a:solidFill>
              </a:rPr>
              <a:t>(Open Systems Interconnection</a:t>
            </a:r>
            <a:r>
              <a:rPr lang="en-US" sz="1600" b="1" dirty="0" smtClean="0">
                <a:solidFill>
                  <a:schemeClr val="bg1"/>
                </a:solidFill>
              </a:rPr>
              <a:t>) </a:t>
            </a:r>
            <a:r>
              <a:rPr lang="en-US" sz="2400" b="1" dirty="0" smtClean="0">
                <a:solidFill>
                  <a:schemeClr val="bg1"/>
                </a:solidFill>
              </a:rPr>
              <a:t>Model (The 7-Layer Network Stack)</a:t>
            </a:r>
          </a:p>
          <a:p>
            <a:pPr lvl="2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 smtClean="0">
                <a:solidFill>
                  <a:schemeClr val="bg1"/>
                </a:solidFill>
              </a:rPr>
              <a:t>Physical </a:t>
            </a:r>
            <a:r>
              <a:rPr lang="en-US" sz="2400" b="1" dirty="0">
                <a:solidFill>
                  <a:schemeClr val="bg1"/>
                </a:solidFill>
              </a:rPr>
              <a:t>Layer</a:t>
            </a:r>
            <a:r>
              <a:rPr lang="en-US" sz="2400" dirty="0">
                <a:solidFill>
                  <a:schemeClr val="bg1"/>
                </a:solidFill>
              </a:rPr>
              <a:t> – The actual signals (radio waves, cables, voltage).</a:t>
            </a:r>
          </a:p>
          <a:p>
            <a:pPr lvl="2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Data Link Layer</a:t>
            </a:r>
            <a:r>
              <a:rPr lang="en-US" sz="2400" dirty="0">
                <a:solidFill>
                  <a:schemeClr val="bg1"/>
                </a:solidFill>
              </a:rPr>
              <a:t> – Local network </a:t>
            </a:r>
            <a:r>
              <a:rPr lang="en-US" sz="2000" dirty="0">
                <a:solidFill>
                  <a:schemeClr val="bg1"/>
                </a:solidFill>
              </a:rPr>
              <a:t>communication (MAC addresses, frames).</a:t>
            </a:r>
          </a:p>
          <a:p>
            <a:pPr lvl="2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Network Layer</a:t>
            </a:r>
            <a:r>
              <a:rPr lang="en-US" sz="2400" dirty="0">
                <a:solidFill>
                  <a:schemeClr val="bg1"/>
                </a:solidFill>
              </a:rPr>
              <a:t> – Routing between networks (IP addresses).</a:t>
            </a:r>
          </a:p>
          <a:p>
            <a:pPr lvl="2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Transport Layer</a:t>
            </a:r>
            <a:r>
              <a:rPr lang="en-US" sz="2400" dirty="0">
                <a:solidFill>
                  <a:schemeClr val="bg1"/>
                </a:solidFill>
              </a:rPr>
              <a:t> – Reliable connection &amp; data delivery (TCP/UDP).</a:t>
            </a:r>
          </a:p>
          <a:p>
            <a:pPr lvl="2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Session Layer</a:t>
            </a:r>
            <a:r>
              <a:rPr lang="en-US" sz="2400" dirty="0">
                <a:solidFill>
                  <a:schemeClr val="bg1"/>
                </a:solidFill>
              </a:rPr>
              <a:t> – Manages sessions between devices.</a:t>
            </a:r>
          </a:p>
          <a:p>
            <a:pPr lvl="2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Presentation Layer</a:t>
            </a:r>
            <a:r>
              <a:rPr lang="en-US" sz="2400" dirty="0">
                <a:solidFill>
                  <a:schemeClr val="bg1"/>
                </a:solidFill>
              </a:rPr>
              <a:t> – Data formatting, encoding, encryption.</a:t>
            </a:r>
          </a:p>
          <a:p>
            <a:pPr lvl="2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 smtClean="0">
                <a:solidFill>
                  <a:schemeClr val="bg1"/>
                </a:solidFill>
              </a:rPr>
              <a:t>Application </a:t>
            </a:r>
            <a:r>
              <a:rPr lang="en-US" sz="2200" b="1" dirty="0" smtClean="0">
                <a:solidFill>
                  <a:schemeClr val="bg1"/>
                </a:solidFill>
              </a:rPr>
              <a:t>Layer</a:t>
            </a:r>
            <a:r>
              <a:rPr lang="en-US" sz="2200" dirty="0" smtClean="0">
                <a:solidFill>
                  <a:schemeClr val="bg1"/>
                </a:solidFill>
              </a:rPr>
              <a:t> – What applications </a:t>
            </a:r>
            <a:r>
              <a:rPr lang="en-US" sz="2000" dirty="0" smtClean="0">
                <a:solidFill>
                  <a:schemeClr val="bg1"/>
                </a:solidFill>
              </a:rPr>
              <a:t>use (HTTP, MQTT, browsers, apps).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7 OSI Layer: The Building Blocks of Networking - Telkom University Jakar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832" y="711130"/>
            <a:ext cx="5137030" cy="711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3"/>
          <p:cNvSpPr/>
          <p:nvPr/>
        </p:nvSpPr>
        <p:spPr>
          <a:xfrm>
            <a:off x="14127325" y="0"/>
            <a:ext cx="503075" cy="48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400"/>
              </a:lnSpc>
            </a:pPr>
            <a:r>
              <a:rPr lang="en-US" sz="2400" b="1" dirty="0" smtClean="0">
                <a:solidFill>
                  <a:srgbClr val="E2E6E9"/>
                </a:solidFill>
                <a:ea typeface="Source Sans Pro Bold" pitchFamily="34" charset="-122"/>
                <a:cs typeface="Source Sans Pro Bold" pitchFamily="34" charset="-120"/>
              </a:rPr>
              <a:t>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6388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07867" y="281821"/>
            <a:ext cx="1260709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dirty="0" smtClean="0">
                <a:solidFill>
                  <a:schemeClr val="bg1"/>
                </a:solidFill>
              </a:rPr>
              <a:t>4 -</a:t>
            </a:r>
            <a:r>
              <a:rPr lang="en-US" sz="4400" b="1" dirty="0">
                <a:solidFill>
                  <a:schemeClr val="bg1"/>
                </a:solidFill>
              </a:rPr>
              <a:t> Transport Layer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smtClean="0">
                <a:solidFill>
                  <a:schemeClr val="bg1"/>
                </a:solidFill>
              </a:rPr>
              <a:t> </a:t>
            </a:r>
          </a:p>
          <a:p>
            <a:pPr>
              <a:lnSpc>
                <a:spcPts val="5500"/>
              </a:lnSpc>
            </a:pPr>
            <a:r>
              <a:rPr lang="en-US" sz="4000" dirty="0" smtClean="0">
                <a:solidFill>
                  <a:schemeClr val="bg1"/>
                </a:solidFill>
              </a:rPr>
              <a:t> TCP </a:t>
            </a:r>
            <a:r>
              <a:rPr lang="en-US" sz="4000" dirty="0">
                <a:solidFill>
                  <a:schemeClr val="bg1"/>
                </a:solidFill>
              </a:rPr>
              <a:t>- UDP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105" r="9130"/>
          <a:stretch/>
        </p:blipFill>
        <p:spPr>
          <a:xfrm>
            <a:off x="6297282" y="-1"/>
            <a:ext cx="8333117" cy="5361461"/>
          </a:xfrm>
          <a:prstGeom prst="rect">
            <a:avLst/>
          </a:prstGeom>
        </p:spPr>
      </p:pic>
      <p:sp>
        <p:nvSpPr>
          <p:cNvPr id="15" name="Text 3"/>
          <p:cNvSpPr/>
          <p:nvPr/>
        </p:nvSpPr>
        <p:spPr>
          <a:xfrm>
            <a:off x="14127325" y="0"/>
            <a:ext cx="503075" cy="48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400"/>
              </a:lnSpc>
            </a:pPr>
            <a:r>
              <a:rPr lang="en-US" sz="2400" b="1" dirty="0" smtClean="0">
                <a:solidFill>
                  <a:srgbClr val="E2E6E9"/>
                </a:solidFill>
                <a:ea typeface="Source Sans Pro Bold" pitchFamily="34" charset="-122"/>
                <a:cs typeface="Source Sans Pro Bold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407867" y="1888915"/>
            <a:ext cx="6113703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TCP (Transmission Control Protocol)</a:t>
            </a:r>
            <a:r>
              <a: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Reliable, ordered, and error-checked communication.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Uses handshakes, acknowledgments, and retransmission.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Used for HTTP, MQTT, HTTPS, and most web traffic. </a:t>
            </a: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407867" y="5871872"/>
            <a:ext cx="9818841" cy="2185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UDP (User Datagram Protocol)</a:t>
            </a:r>
            <a:r>
              <a:rPr kumimoji="0" lang="en-US" altLang="en-US" sz="6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6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6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Fast, connectionless, and lightweight. 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  No handshakes or retransmission — “send and forget.” 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  Perfect for real-time data, broadcasting, and low-latency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IoT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92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07867" y="281821"/>
            <a:ext cx="1260709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dirty="0" smtClean="0">
                <a:solidFill>
                  <a:schemeClr val="bg1"/>
                </a:solidFill>
              </a:rPr>
              <a:t>TCP/IP</a:t>
            </a:r>
            <a:r>
              <a:rPr lang="en-US" sz="4400" dirty="0">
                <a:solidFill>
                  <a:schemeClr val="bg1"/>
                </a:solidFill>
              </a:rPr>
              <a:t>: The Foundation of Internet Communication</a:t>
            </a:r>
            <a:endParaRPr lang="en-US" sz="4400" dirty="0"/>
          </a:p>
        </p:txBody>
      </p:sp>
      <p:sp>
        <p:nvSpPr>
          <p:cNvPr id="15" name="Text 3"/>
          <p:cNvSpPr/>
          <p:nvPr/>
        </p:nvSpPr>
        <p:spPr>
          <a:xfrm>
            <a:off x="14127325" y="0"/>
            <a:ext cx="503075" cy="48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400"/>
              </a:lnSpc>
            </a:pPr>
            <a:r>
              <a:rPr lang="en-US" sz="2400" b="1" dirty="0" smtClean="0">
                <a:solidFill>
                  <a:srgbClr val="E2E6E9"/>
                </a:solidFill>
                <a:ea typeface="Source Sans Pro Bold" pitchFamily="34" charset="-122"/>
                <a:cs typeface="Source Sans Pro Bold" pitchFamily="34" charset="-120"/>
              </a:rPr>
              <a:t>2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503226" y="1206045"/>
            <a:ext cx="395588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TCP/IP </a:t>
            </a:r>
            <a:r>
              <a:rPr lang="en-US" sz="2400" dirty="0">
                <a:solidFill>
                  <a:schemeClr val="bg1"/>
                </a:solidFill>
              </a:rPr>
              <a:t>is the core communication model used by </a:t>
            </a:r>
            <a:r>
              <a:rPr lang="en-US" sz="2400" dirty="0" err="1">
                <a:solidFill>
                  <a:schemeClr val="bg1"/>
                </a:solidFill>
              </a:rPr>
              <a:t>WiFi</a:t>
            </a:r>
            <a:r>
              <a:rPr lang="en-US" sz="2400" dirty="0">
                <a:solidFill>
                  <a:schemeClr val="bg1"/>
                </a:solidFill>
              </a:rPr>
              <a:t> networks. TCP provides reliable, ordered data delivery with retransmission and acknowledgment, while IP handles addressing and routing between devices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203" b="20151"/>
          <a:stretch/>
        </p:blipFill>
        <p:spPr>
          <a:xfrm>
            <a:off x="5092810" y="1287165"/>
            <a:ext cx="9442517" cy="528176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07867" y="6866038"/>
            <a:ext cx="1115799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| Ethernet Header </a:t>
            </a:r>
            <a:r>
              <a:rPr lang="en-US" sz="2000" dirty="0" smtClean="0">
                <a:solidFill>
                  <a:schemeClr val="bg1"/>
                </a:solidFill>
              </a:rPr>
              <a:t>    |        IP </a:t>
            </a:r>
            <a:r>
              <a:rPr lang="en-US" sz="2000" dirty="0">
                <a:solidFill>
                  <a:schemeClr val="bg1"/>
                </a:solidFill>
              </a:rPr>
              <a:t>Header        </a:t>
            </a:r>
            <a:r>
              <a:rPr lang="en-US" sz="2000" dirty="0" smtClean="0">
                <a:solidFill>
                  <a:schemeClr val="bg1"/>
                </a:solidFill>
              </a:rPr>
              <a:t>         </a:t>
            </a:r>
            <a:r>
              <a:rPr lang="en-US" sz="2000" dirty="0">
                <a:solidFill>
                  <a:schemeClr val="bg1"/>
                </a:solidFill>
              </a:rPr>
              <a:t>| </a:t>
            </a:r>
            <a:r>
              <a:rPr lang="en-US" sz="2000" dirty="0" smtClean="0">
                <a:solidFill>
                  <a:schemeClr val="bg1"/>
                </a:solidFill>
              </a:rPr>
              <a:t>    TCP </a:t>
            </a:r>
            <a:r>
              <a:rPr lang="en-US" sz="2000" dirty="0">
                <a:solidFill>
                  <a:schemeClr val="bg1"/>
                </a:solidFill>
              </a:rPr>
              <a:t>Header   </a:t>
            </a:r>
            <a:r>
              <a:rPr lang="en-US" sz="2000" dirty="0" smtClean="0">
                <a:solidFill>
                  <a:schemeClr val="bg1"/>
                </a:solidFill>
              </a:rPr>
              <a:t>                     |       </a:t>
            </a:r>
            <a:r>
              <a:rPr lang="en-US" sz="2000" dirty="0">
                <a:solidFill>
                  <a:schemeClr val="bg1"/>
                </a:solidFill>
              </a:rPr>
              <a:t>Data/Payload </a:t>
            </a:r>
            <a:r>
              <a:rPr lang="en-US" sz="2000" dirty="0" smtClean="0">
                <a:solidFill>
                  <a:schemeClr val="bg1"/>
                </a:solidFill>
              </a:rPr>
              <a:t>   |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|--------------------------|--------------------------------|-------------------------------------|-------------------------|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| </a:t>
            </a:r>
            <a:r>
              <a:rPr lang="en-US" sz="2000" dirty="0" err="1">
                <a:solidFill>
                  <a:schemeClr val="bg1"/>
                </a:solidFill>
              </a:rPr>
              <a:t>Src</a:t>
            </a:r>
            <a:r>
              <a:rPr lang="en-US" sz="2000" dirty="0">
                <a:solidFill>
                  <a:schemeClr val="bg1"/>
                </a:solidFill>
              </a:rPr>
              <a:t> MAC, </a:t>
            </a:r>
            <a:r>
              <a:rPr lang="en-US" sz="2000" dirty="0" err="1">
                <a:solidFill>
                  <a:schemeClr val="bg1"/>
                </a:solidFill>
              </a:rPr>
              <a:t>Dst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MAC  </a:t>
            </a:r>
            <a:r>
              <a:rPr lang="en-US" sz="2000" dirty="0">
                <a:solidFill>
                  <a:schemeClr val="bg1"/>
                </a:solidFill>
              </a:rPr>
              <a:t>| </a:t>
            </a:r>
            <a:r>
              <a:rPr lang="en-US" sz="2000" dirty="0" err="1">
                <a:solidFill>
                  <a:schemeClr val="bg1"/>
                </a:solidFill>
              </a:rPr>
              <a:t>Src</a:t>
            </a:r>
            <a:r>
              <a:rPr lang="en-US" sz="2000" dirty="0">
                <a:solidFill>
                  <a:schemeClr val="bg1"/>
                </a:solidFill>
              </a:rPr>
              <a:t> IP, </a:t>
            </a:r>
            <a:r>
              <a:rPr lang="en-US" sz="2000" dirty="0" err="1">
                <a:solidFill>
                  <a:schemeClr val="bg1"/>
                </a:solidFill>
              </a:rPr>
              <a:t>Dst</a:t>
            </a:r>
            <a:r>
              <a:rPr lang="en-US" sz="2000" dirty="0">
                <a:solidFill>
                  <a:schemeClr val="bg1"/>
                </a:solidFill>
              </a:rPr>
              <a:t> IP, TTL, DSCP | </a:t>
            </a:r>
            <a:r>
              <a:rPr lang="en-US" sz="2000" dirty="0" err="1">
                <a:solidFill>
                  <a:schemeClr val="bg1"/>
                </a:solidFill>
              </a:rPr>
              <a:t>Src</a:t>
            </a:r>
            <a:r>
              <a:rPr lang="en-US" sz="2000" dirty="0">
                <a:solidFill>
                  <a:schemeClr val="bg1"/>
                </a:solidFill>
              </a:rPr>
              <a:t> Port, </a:t>
            </a:r>
            <a:r>
              <a:rPr lang="en-US" sz="2000" dirty="0" err="1">
                <a:solidFill>
                  <a:schemeClr val="bg1"/>
                </a:solidFill>
              </a:rPr>
              <a:t>Dst</a:t>
            </a:r>
            <a:r>
              <a:rPr lang="en-US" sz="2000" dirty="0">
                <a:solidFill>
                  <a:schemeClr val="bg1"/>
                </a:solidFill>
              </a:rPr>
              <a:t> Port, </a:t>
            </a:r>
            <a:r>
              <a:rPr lang="en-US" sz="2000" dirty="0" err="1">
                <a:solidFill>
                  <a:schemeClr val="bg1"/>
                </a:solidFill>
              </a:rPr>
              <a:t>Seq</a:t>
            </a:r>
            <a:r>
              <a:rPr lang="en-US" sz="2000" dirty="0">
                <a:solidFill>
                  <a:schemeClr val="bg1"/>
                </a:solidFill>
              </a:rPr>
              <a:t>, ACK | HTTP/MQTT/... </a:t>
            </a:r>
            <a:r>
              <a:rPr lang="en-US" sz="2000" dirty="0" smtClean="0">
                <a:solidFill>
                  <a:schemeClr val="bg1"/>
                </a:solidFill>
              </a:rPr>
              <a:t>     |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04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07867" y="281821"/>
            <a:ext cx="6458759" cy="847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300"/>
              </a:lnSpc>
            </a:pPr>
            <a:r>
              <a:rPr lang="en-US" sz="4400" b="1" dirty="0" smtClean="0">
                <a:solidFill>
                  <a:srgbClr val="FFFFFF"/>
                </a:solidFill>
                <a:ea typeface="Montserrat Bold" pitchFamily="34" charset="-122"/>
                <a:cs typeface="Montserrat Bold" pitchFamily="34" charset="-120"/>
              </a:rPr>
              <a:t>3 - IP </a:t>
            </a:r>
            <a:r>
              <a:rPr lang="en-US" sz="4400" b="1" dirty="0">
                <a:solidFill>
                  <a:srgbClr val="FFFFFF"/>
                </a:solidFill>
                <a:ea typeface="Montserrat Bold" pitchFamily="34" charset="-122"/>
                <a:cs typeface="Montserrat Bold" pitchFamily="34" charset="-120"/>
              </a:rPr>
              <a:t>Layer (Network Layer)</a:t>
            </a:r>
            <a:endParaRPr lang="en-US" sz="4400" dirty="0"/>
          </a:p>
        </p:txBody>
      </p:sp>
      <p:sp>
        <p:nvSpPr>
          <p:cNvPr id="15" name="Text 3"/>
          <p:cNvSpPr/>
          <p:nvPr/>
        </p:nvSpPr>
        <p:spPr>
          <a:xfrm>
            <a:off x="14127325" y="0"/>
            <a:ext cx="503075" cy="48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400"/>
              </a:lnSpc>
            </a:pPr>
            <a:r>
              <a:rPr lang="en-US" sz="2400" b="1" dirty="0" smtClean="0">
                <a:solidFill>
                  <a:srgbClr val="E2E6E9"/>
                </a:solidFill>
                <a:ea typeface="Source Sans Pro Bold" pitchFamily="34" charset="-122"/>
                <a:cs typeface="Source Sans Pro Bold" pitchFamily="34" charset="-120"/>
              </a:rPr>
              <a:t>2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655607" y="1634553"/>
            <a:ext cx="72771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Responsible for addressing and routing packets across networks.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Adds source and destination IP addresses to each packet.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Determines the best path for data to reach its destination.</a:t>
            </a:r>
          </a:p>
        </p:txBody>
      </p:sp>
      <p:sp>
        <p:nvSpPr>
          <p:cNvPr id="6" name="Rectangle 5"/>
          <p:cNvSpPr/>
          <p:nvPr/>
        </p:nvSpPr>
        <p:spPr>
          <a:xfrm>
            <a:off x="8219602" y="1676390"/>
            <a:ext cx="56171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IP settings include </a:t>
            </a:r>
            <a:r>
              <a:rPr lang="en-US" sz="2400" b="1" dirty="0">
                <a:solidFill>
                  <a:schemeClr val="bg1"/>
                </a:solidFill>
              </a:rPr>
              <a:t>IP address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b="1" dirty="0">
                <a:solidFill>
                  <a:schemeClr val="bg1"/>
                </a:solidFill>
              </a:rPr>
              <a:t>subnet mask</a:t>
            </a:r>
            <a:r>
              <a:rPr lang="en-US" sz="2400" dirty="0">
                <a:solidFill>
                  <a:schemeClr val="bg1"/>
                </a:solidFill>
              </a:rPr>
              <a:t>, and </a:t>
            </a:r>
            <a:r>
              <a:rPr lang="en-US" sz="2400" b="1" dirty="0">
                <a:solidFill>
                  <a:schemeClr val="bg1"/>
                </a:solidFill>
              </a:rPr>
              <a:t>default gateway</a:t>
            </a:r>
            <a:r>
              <a:rPr lang="en-US" sz="2400" dirty="0">
                <a:solidFill>
                  <a:schemeClr val="bg1"/>
                </a:solidFill>
              </a:rPr>
              <a:t> to define the device’s identity and network path.</a:t>
            </a:r>
          </a:p>
        </p:txBody>
      </p:sp>
      <p:pic>
        <p:nvPicPr>
          <p:cNvPr id="2054" name="Picture 6" descr="What are subnets and subnetting, and how do they work? | Gco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201" y="4079029"/>
            <a:ext cx="6697661" cy="351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hat is Internet Protocol (IP)? - Sanfoundry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4" b="9980"/>
          <a:stretch/>
        </p:blipFill>
        <p:spPr bwMode="auto">
          <a:xfrm>
            <a:off x="655607" y="3864635"/>
            <a:ext cx="6704784" cy="430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62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07867" y="281821"/>
            <a:ext cx="5458095" cy="1167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dirty="0" smtClean="0">
                <a:solidFill>
                  <a:schemeClr val="bg1"/>
                </a:solidFill>
              </a:rPr>
              <a:t>5 - Session </a:t>
            </a:r>
            <a:r>
              <a:rPr lang="en-US" sz="4400" b="1" dirty="0">
                <a:solidFill>
                  <a:schemeClr val="bg1"/>
                </a:solidFill>
              </a:rPr>
              <a:t>Layer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endParaRPr lang="en-US" sz="4400" dirty="0" smtClean="0">
              <a:solidFill>
                <a:schemeClr val="bg1"/>
              </a:solidFill>
            </a:endParaRPr>
          </a:p>
          <a:p>
            <a:pPr>
              <a:lnSpc>
                <a:spcPts val="5500"/>
              </a:lnSpc>
            </a:pP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smtClean="0">
                <a:solidFill>
                  <a:schemeClr val="bg1"/>
                </a:solidFill>
              </a:rPr>
              <a:t>   Socket</a:t>
            </a:r>
            <a:endParaRPr lang="en-US" sz="4400" dirty="0"/>
          </a:p>
        </p:txBody>
      </p:sp>
      <p:sp>
        <p:nvSpPr>
          <p:cNvPr id="15" name="Text 3"/>
          <p:cNvSpPr/>
          <p:nvPr/>
        </p:nvSpPr>
        <p:spPr>
          <a:xfrm>
            <a:off x="14127325" y="0"/>
            <a:ext cx="503075" cy="48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400"/>
              </a:lnSpc>
            </a:pPr>
            <a:r>
              <a:rPr lang="en-US" sz="2400" b="1" dirty="0" smtClean="0">
                <a:solidFill>
                  <a:srgbClr val="E2E6E9"/>
                </a:solidFill>
                <a:ea typeface="Source Sans Pro Bold" pitchFamily="34" charset="-122"/>
                <a:cs typeface="Source Sans Pro Bold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407868" y="1747948"/>
            <a:ext cx="6059194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500" dirty="0">
                <a:solidFill>
                  <a:schemeClr val="bg1"/>
                </a:solidFill>
              </a:rPr>
              <a:t>A socket connects your application to the network.</a:t>
            </a:r>
            <a:br>
              <a:rPr lang="en-US" sz="2500" dirty="0">
                <a:solidFill>
                  <a:schemeClr val="bg1"/>
                </a:solidFill>
              </a:rPr>
            </a:br>
            <a:r>
              <a:rPr lang="en-US" sz="2500" dirty="0">
                <a:solidFill>
                  <a:schemeClr val="bg1"/>
                </a:solidFill>
              </a:rPr>
              <a:t>It maps your app’s port to the transport/IP layers.</a:t>
            </a:r>
            <a:br>
              <a:rPr lang="en-US" sz="2500" dirty="0">
                <a:solidFill>
                  <a:schemeClr val="bg1"/>
                </a:solidFill>
              </a:rPr>
            </a:br>
            <a:r>
              <a:rPr lang="en-US" sz="2500" dirty="0">
                <a:solidFill>
                  <a:schemeClr val="bg1"/>
                </a:solidFill>
              </a:rPr>
              <a:t>The OS handles headers, routing, and packet delivery.</a:t>
            </a:r>
            <a:br>
              <a:rPr lang="en-US" sz="2500" dirty="0">
                <a:solidFill>
                  <a:schemeClr val="bg1"/>
                </a:solidFill>
              </a:rPr>
            </a:br>
            <a:r>
              <a:rPr lang="en-US" sz="2500" dirty="0">
                <a:solidFill>
                  <a:schemeClr val="bg1"/>
                </a:solidFill>
              </a:rPr>
              <a:t>Your program just sends and receives data through the socket.</a:t>
            </a:r>
            <a:endParaRPr kumimoji="0" lang="en-US" altLang="en-US" sz="25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8" name="Picture 4" descr="socke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799" y="281821"/>
            <a:ext cx="5741200" cy="374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S Networking APIs – Implementing Clients and Serve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799" y="4192437"/>
            <a:ext cx="5741200" cy="380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7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33047" y="2720400"/>
            <a:ext cx="8185833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Wi-Fi operates in the </a:t>
            </a:r>
            <a:r>
              <a:rPr lang="en-US" sz="2200" b="1" dirty="0">
                <a:solidFill>
                  <a:schemeClr val="bg1"/>
                </a:solidFill>
              </a:rPr>
              <a:t>bottom two layers</a:t>
            </a:r>
            <a:r>
              <a:rPr lang="en-US" sz="2200" dirty="0">
                <a:solidFill>
                  <a:schemeClr val="bg1"/>
                </a:solidFill>
              </a:rPr>
              <a:t>: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🔹 Layer 1—Physical Layer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Wi-Fi uses </a:t>
            </a:r>
            <a:r>
              <a:rPr lang="en-US" sz="2200" b="1" dirty="0">
                <a:solidFill>
                  <a:schemeClr val="bg1"/>
                </a:solidFill>
              </a:rPr>
              <a:t>radio waves</a:t>
            </a:r>
            <a:r>
              <a:rPr lang="en-US" sz="2200" dirty="0">
                <a:solidFill>
                  <a:schemeClr val="bg1"/>
                </a:solidFill>
              </a:rPr>
              <a:t> to transmit bits (0s and 1s).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Uses frequencies like </a:t>
            </a:r>
            <a:r>
              <a:rPr lang="en-US" sz="2200" b="1" dirty="0">
                <a:solidFill>
                  <a:schemeClr val="bg1"/>
                </a:solidFill>
              </a:rPr>
              <a:t>2.4 GHz</a:t>
            </a:r>
            <a:r>
              <a:rPr lang="en-US" sz="2200" dirty="0">
                <a:solidFill>
                  <a:schemeClr val="bg1"/>
                </a:solidFill>
              </a:rPr>
              <a:t> and </a:t>
            </a:r>
            <a:r>
              <a:rPr lang="en-US" sz="2200" b="1" dirty="0">
                <a:solidFill>
                  <a:schemeClr val="bg1"/>
                </a:solidFill>
              </a:rPr>
              <a:t>5 GHz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Handles modulation, signal strength, channels, antennas.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🔹 Layer 2—Data Link Layer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bg1"/>
                </a:solidFill>
              </a:rPr>
              <a:t> Wi-Fi </a:t>
            </a:r>
            <a:r>
              <a:rPr lang="en-US" sz="2200" dirty="0">
                <a:solidFill>
                  <a:schemeClr val="bg1"/>
                </a:solidFill>
              </a:rPr>
              <a:t>follows the </a:t>
            </a:r>
            <a:r>
              <a:rPr lang="en-US" sz="2200" b="1" dirty="0">
                <a:solidFill>
                  <a:schemeClr val="bg1"/>
                </a:solidFill>
              </a:rPr>
              <a:t>IEEE 802.11</a:t>
            </a:r>
            <a:r>
              <a:rPr lang="en-US" sz="2200" dirty="0">
                <a:solidFill>
                  <a:schemeClr val="bg1"/>
                </a:solidFill>
              </a:rPr>
              <a:t> standard.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bg1"/>
                </a:solidFill>
              </a:rPr>
              <a:t> Responsible </a:t>
            </a:r>
            <a:r>
              <a:rPr lang="en-US" sz="2200" dirty="0">
                <a:solidFill>
                  <a:schemeClr val="bg1"/>
                </a:solidFill>
              </a:rPr>
              <a:t>for: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MAC addresses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Wi-Fi frames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Authentication &amp; association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Managing retransmissions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Handling collisions &amp; encryption (</a:t>
            </a:r>
            <a:r>
              <a:rPr lang="en-US" sz="2200" dirty="0" smtClean="0">
                <a:solidFill>
                  <a:schemeClr val="bg1"/>
                </a:solidFill>
              </a:rPr>
              <a:t>WPA2/WPA3)</a:t>
            </a:r>
            <a:endParaRPr lang="en-US" sz="2200" dirty="0">
              <a:solidFill>
                <a:schemeClr val="bg1"/>
              </a:solidFill>
            </a:endParaRPr>
          </a:p>
          <a:p>
            <a:pPr lvl="1"/>
            <a:endParaRPr lang="en-US" sz="2200" b="1" dirty="0" smtClean="0">
              <a:solidFill>
                <a:schemeClr val="bg1"/>
              </a:solidFill>
            </a:endParaRPr>
          </a:p>
          <a:p>
            <a:pPr lvl="1"/>
            <a:r>
              <a:rPr lang="en-US" sz="2200" b="1" dirty="0" smtClean="0">
                <a:solidFill>
                  <a:schemeClr val="bg1"/>
                </a:solidFill>
              </a:rPr>
              <a:t>Wi-Fi </a:t>
            </a:r>
            <a:r>
              <a:rPr lang="en-US" sz="2200" b="1" dirty="0">
                <a:solidFill>
                  <a:schemeClr val="bg1"/>
                </a:solidFill>
              </a:rPr>
              <a:t>= 802.11 protocol at Layer 1 + Layer 2.</a:t>
            </a:r>
            <a:r>
              <a:rPr lang="en-US" sz="2200" dirty="0">
                <a:solidFill>
                  <a:schemeClr val="bg1"/>
                </a:solidFill>
              </a:rPr>
              <a:t/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IP, TCP, HTTP, etc. sit above Wi-Fi.</a:t>
            </a:r>
          </a:p>
        </p:txBody>
      </p:sp>
      <p:pic>
        <p:nvPicPr>
          <p:cNvPr id="1026" name="Picture 2" descr="IEEE 802.11 Standards Exclusive Introduction » NetworkUsta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81"/>
          <a:stretch/>
        </p:blipFill>
        <p:spPr bwMode="auto">
          <a:xfrm>
            <a:off x="8744811" y="3247851"/>
            <a:ext cx="5665670" cy="477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iFi Channels: Complete Guide with Tips to Boost Signal Performan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4811" y="551917"/>
            <a:ext cx="5758267" cy="226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3"/>
          <p:cNvSpPr/>
          <p:nvPr/>
        </p:nvSpPr>
        <p:spPr>
          <a:xfrm>
            <a:off x="14127325" y="0"/>
            <a:ext cx="503075" cy="48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400"/>
              </a:lnSpc>
            </a:pPr>
            <a:r>
              <a:rPr lang="en-US" sz="2400" b="1" dirty="0" smtClean="0">
                <a:solidFill>
                  <a:srgbClr val="E2E6E9"/>
                </a:solidFill>
                <a:ea typeface="Source Sans Pro Bold" pitchFamily="34" charset="-122"/>
                <a:cs typeface="Source Sans Pro Bold" pitchFamily="34" charset="-120"/>
              </a:rPr>
              <a:t>2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195136" y="351762"/>
            <a:ext cx="548824" cy="418106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8" name="Text 5"/>
          <p:cNvSpPr/>
          <p:nvPr/>
        </p:nvSpPr>
        <p:spPr>
          <a:xfrm>
            <a:off x="997260" y="436534"/>
            <a:ext cx="2719758" cy="498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b="1" dirty="0" smtClean="0">
                <a:solidFill>
                  <a:srgbClr val="E2E6E9"/>
                </a:solidFill>
                <a:ea typeface="Montserrat Bold" pitchFamily="34" charset="-122"/>
                <a:cs typeface="Montserrat Bold" pitchFamily="34" charset="-120"/>
              </a:rPr>
              <a:t>What is </a:t>
            </a:r>
            <a:r>
              <a:rPr lang="en-US" sz="3600" b="1" dirty="0" err="1" smtClean="0">
                <a:solidFill>
                  <a:srgbClr val="E2E6E9"/>
                </a:solidFill>
                <a:ea typeface="Montserrat Bold" pitchFamily="34" charset="-122"/>
                <a:cs typeface="Montserrat Bold" pitchFamily="34" charset="-120"/>
              </a:rPr>
              <a:t>WiFi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997260" y="935168"/>
            <a:ext cx="7415220" cy="1564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2000" dirty="0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Wi-Fi stands for Wireless Fidelity</a:t>
            </a:r>
            <a:r>
              <a:rPr lang="en-US" sz="2000" dirty="0" smtClean="0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.  It’s </a:t>
            </a:r>
            <a:r>
              <a:rPr lang="en-US" sz="2000" dirty="0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a marketing term (not a strict technical acronym) used to describe </a:t>
            </a:r>
            <a:r>
              <a:rPr lang="en-US" sz="2400" b="1" dirty="0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wireless local area network (WLAN)</a:t>
            </a:r>
            <a:r>
              <a:rPr lang="en-US" sz="2000" dirty="0">
                <a:solidFill>
                  <a:srgbClr val="E2E6E9"/>
                </a:solidFill>
                <a:ea typeface="Source Sans Pro" pitchFamily="34" charset="-122"/>
                <a:cs typeface="Source Sans Pro" pitchFamily="34" charset="-120"/>
              </a:rPr>
              <a:t> technology based on IEEE 802.11 standards.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8987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2683</TotalTime>
  <Words>1370</Words>
  <Application>Microsoft Office PowerPoint</Application>
  <PresentationFormat>Custom</PresentationFormat>
  <Paragraphs>202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Source Sans Pro Bold</vt:lpstr>
      <vt:lpstr>Montserrat Bold</vt:lpstr>
      <vt:lpstr>Calibri</vt:lpstr>
      <vt:lpstr>Source Sans Pro</vt:lpstr>
      <vt:lpstr>Arial</vt:lpstr>
      <vt:lpstr>Abar Low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MML</cp:lastModifiedBy>
  <cp:revision>88</cp:revision>
  <dcterms:created xsi:type="dcterms:W3CDTF">2025-05-18T05:28:46Z</dcterms:created>
  <dcterms:modified xsi:type="dcterms:W3CDTF">2025-12-10T07:52:46Z</dcterms:modified>
</cp:coreProperties>
</file>